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93" r:id="rId4"/>
    <p:sldId id="287" r:id="rId5"/>
    <p:sldId id="288" r:id="rId6"/>
    <p:sldId id="292" r:id="rId7"/>
    <p:sldId id="291" r:id="rId8"/>
    <p:sldId id="289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90" r:id="rId21"/>
    <p:sldId id="260" r:id="rId22"/>
    <p:sldId id="273" r:id="rId23"/>
    <p:sldId id="274" r:id="rId24"/>
    <p:sldId id="270" r:id="rId25"/>
    <p:sldId id="261" r:id="rId26"/>
    <p:sldId id="269" r:id="rId27"/>
    <p:sldId id="267" r:id="rId28"/>
    <p:sldId id="265" r:id="rId29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727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100" b="0" i="0" u="none" strike="noStrike" kern="1200" spc="1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100" b="0" i="0" u="none" strike="noStrike" kern="1200" spc="100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SCHOOL ENGAGEMENT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100" b="0" i="0" u="none" strike="noStrike" kern="1200" spc="100" baseline="0" dirty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8D1-4F6D-A388-CD47DF7FAB44}"/>
              </c:ext>
            </c:extLst>
          </c:dPt>
          <c:dLbls>
            <c:dLbl>
              <c:idx val="1"/>
              <c:tx>
                <c:rich>
                  <a:bodyPr/>
                  <a:lstStyle/>
                  <a:p>
                    <a:fld id="{EAF1A842-DB6B-4853-B68A-C6E1B49469BD}" type="VALUE">
                      <a:rPr lang="en-US" smtClean="0"/>
                      <a:pPr/>
                      <a:t>[VALUE]</a:t>
                    </a:fld>
                    <a:r>
                      <a:rPr lang="en-US"/>
                      <a:t>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8D1-4F6D-A388-CD47DF7FAB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0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Employee Engagement</c:v>
                </c:pt>
              </c:strCache>
            </c:strRef>
          </c:cat>
          <c:val>
            <c:numRef>
              <c:f>Sheet1!$B$2</c:f>
              <c:numCache>
                <c:formatCode>0.00</c:formatCode>
                <c:ptCount val="1"/>
                <c:pt idx="0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8D1-4F6D-A388-CD47DF7FAB4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27FF9255-A227-4FFF-9E1F-04546A3403A6}" type="VALUE">
                      <a:rPr lang="en-US" smtClean="0"/>
                      <a:pPr/>
                      <a:t>[VALUE]</a:t>
                    </a:fld>
                    <a:r>
                      <a:rPr lang="en-US"/>
                      <a:t>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D8D1-4F6D-A388-CD47DF7FAB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0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Employee Engagement</c:v>
                </c:pt>
              </c:strCache>
            </c:strRef>
          </c:cat>
          <c:val>
            <c:numRef>
              <c:f>Sheet1!$C$2</c:f>
              <c:numCache>
                <c:formatCode>#,##0.00</c:formatCode>
                <c:ptCount val="1"/>
                <c:pt idx="0">
                  <c:v>3.32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8D1-4F6D-A388-CD47DF7FAB4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43BB50E0-C78B-4053-B130-82BABA6B447A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D8D1-4F6D-A388-CD47DF7FAB4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0E61F2D0-3C9E-42C8-A6A0-909124CC9BF6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D8D1-4F6D-A388-CD47DF7FAB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0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Employee Engagement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3.68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8D1-4F6D-A388-CD47DF7FAB4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B5B6B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0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Employee Engagement</c:v>
                </c:pt>
              </c:strCache>
            </c:strRef>
          </c:cat>
          <c:val>
            <c:numRef>
              <c:f>Sheet1!$E$2</c:f>
              <c:numCache>
                <c:formatCode>0.00</c:formatCode>
                <c:ptCount val="1"/>
                <c:pt idx="0">
                  <c:v>4.1900000000000004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8D1-4F6D-A388-CD47DF7FAB4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Employee Engagement</c:v>
                </c:pt>
              </c:strCache>
            </c:strRef>
          </c:cat>
          <c:val>
            <c:numRef>
              <c:f>Sheet1!$F$2</c:f>
              <c:numCache>
                <c:formatCode>0.00</c:formatCode>
                <c:ptCount val="1"/>
                <c:pt idx="0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8D1-4F6D-A388-CD47DF7FAB44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APS Overall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0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Employee Engagement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3.93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8D1-4F6D-A388-CD47DF7FAB4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27626288"/>
        <c:axId val="227625896"/>
      </c:barChart>
      <c:catAx>
        <c:axId val="227626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7625896"/>
        <c:crosses val="autoZero"/>
        <c:auto val="1"/>
        <c:lblAlgn val="ctr"/>
        <c:lblOffset val="100"/>
        <c:noMultiLvlLbl val="0"/>
      </c:catAx>
      <c:valAx>
        <c:axId val="227625896"/>
        <c:scaling>
          <c:orientation val="minMax"/>
          <c:max val="5"/>
          <c:min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7626288"/>
        <c:crosses val="autoZero"/>
        <c:crossBetween val="between"/>
        <c:majorUnit val="0.5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 algn="ctr">
        <a:defRPr lang="en-US" sz="1100" b="0" i="0" u="none" strike="noStrike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D447EC-D27A-47E3-A92E-BE2A973C43A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44486CAC-B8C2-4C53-858B-E14966704C37}">
      <dgm:prSet phldrT="[Text]" custT="1"/>
      <dgm:spPr>
        <a:solidFill>
          <a:schemeClr val="accent4"/>
        </a:solidFill>
      </dgm:spPr>
      <dgm:t>
        <a:bodyPr/>
        <a:lstStyle/>
        <a:p>
          <a:r>
            <a:rPr lang="en-US" sz="1100" dirty="0"/>
            <a:t>Principal</a:t>
          </a:r>
        </a:p>
      </dgm:t>
    </dgm:pt>
    <dgm:pt modelId="{AECD0D32-9783-4B59-A444-BBBD2EAE4D22}" type="parTrans" cxnId="{E754E2F0-18B3-44DC-A821-D53B3C919A7F}">
      <dgm:prSet/>
      <dgm:spPr/>
      <dgm:t>
        <a:bodyPr/>
        <a:lstStyle/>
        <a:p>
          <a:endParaRPr lang="en-US"/>
        </a:p>
      </dgm:t>
    </dgm:pt>
    <dgm:pt modelId="{43C2938C-4CDB-49BE-BF5B-4D2D68A0B891}" type="sibTrans" cxnId="{E754E2F0-18B3-44DC-A821-D53B3C919A7F}">
      <dgm:prSet/>
      <dgm:spPr/>
      <dgm:t>
        <a:bodyPr/>
        <a:lstStyle/>
        <a:p>
          <a:endParaRPr lang="en-US"/>
        </a:p>
      </dgm:t>
    </dgm:pt>
    <dgm:pt modelId="{7D9C3751-497A-4D67-82FA-ED9F2C3E6746}">
      <dgm:prSet phldrT="[Text]" custT="1"/>
      <dgm:spPr/>
      <dgm:t>
        <a:bodyPr/>
        <a:lstStyle/>
        <a:p>
          <a:r>
            <a:rPr lang="en-US" sz="1100" dirty="0"/>
            <a:t>Teacher Engagement</a:t>
          </a:r>
        </a:p>
      </dgm:t>
    </dgm:pt>
    <dgm:pt modelId="{18436B8B-8417-4B5B-BFB0-1C60AAE99903}" type="parTrans" cxnId="{9C1D7E5E-4878-4B98-A850-11ACE1A1E6B7}">
      <dgm:prSet/>
      <dgm:spPr/>
      <dgm:t>
        <a:bodyPr/>
        <a:lstStyle/>
        <a:p>
          <a:endParaRPr lang="en-US"/>
        </a:p>
      </dgm:t>
    </dgm:pt>
    <dgm:pt modelId="{9FFE1D5E-FB7F-488A-9B38-72C8CD94EB85}" type="sibTrans" cxnId="{9C1D7E5E-4878-4B98-A850-11ACE1A1E6B7}">
      <dgm:prSet/>
      <dgm:spPr/>
      <dgm:t>
        <a:bodyPr/>
        <a:lstStyle/>
        <a:p>
          <a:endParaRPr lang="en-US"/>
        </a:p>
      </dgm:t>
    </dgm:pt>
    <dgm:pt modelId="{849B7AFF-6763-4B5C-A5BD-8E7660332BF5}">
      <dgm:prSet phldrT="[Text]" custT="1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r>
            <a:rPr lang="en-US" sz="1100" dirty="0"/>
            <a:t>Student Engagement</a:t>
          </a:r>
        </a:p>
      </dgm:t>
    </dgm:pt>
    <dgm:pt modelId="{8D2EC7DC-C93B-4CA3-B499-C4D7F8682C89}" type="parTrans" cxnId="{555CC5D5-007B-405C-9563-B2B22CE8C5C6}">
      <dgm:prSet/>
      <dgm:spPr/>
      <dgm:t>
        <a:bodyPr/>
        <a:lstStyle/>
        <a:p>
          <a:endParaRPr lang="en-US"/>
        </a:p>
      </dgm:t>
    </dgm:pt>
    <dgm:pt modelId="{80E97C4F-1C24-4A55-8B5F-F6D4DCE314F8}" type="sibTrans" cxnId="{555CC5D5-007B-405C-9563-B2B22CE8C5C6}">
      <dgm:prSet/>
      <dgm:spPr/>
      <dgm:t>
        <a:bodyPr/>
        <a:lstStyle/>
        <a:p>
          <a:endParaRPr lang="en-US"/>
        </a:p>
      </dgm:t>
    </dgm:pt>
    <dgm:pt modelId="{FF5B0B49-EF55-4831-9334-4A448C459390}">
      <dgm:prSet custT="1"/>
      <dgm:spPr>
        <a:solidFill>
          <a:schemeClr val="accent2"/>
        </a:solidFill>
      </dgm:spPr>
      <dgm:t>
        <a:bodyPr/>
        <a:lstStyle/>
        <a:p>
          <a:r>
            <a:rPr lang="en-US" sz="1100" dirty="0"/>
            <a:t>Student Achievement</a:t>
          </a:r>
        </a:p>
      </dgm:t>
    </dgm:pt>
    <dgm:pt modelId="{9A216B8F-52BE-455A-93CB-DA0BE9768324}" type="parTrans" cxnId="{BE0C3806-7ECD-498B-8AED-F90E7E16C9C9}">
      <dgm:prSet/>
      <dgm:spPr/>
      <dgm:t>
        <a:bodyPr/>
        <a:lstStyle/>
        <a:p>
          <a:endParaRPr lang="en-US"/>
        </a:p>
      </dgm:t>
    </dgm:pt>
    <dgm:pt modelId="{61375A88-C5C6-44F4-ACCB-13E42B480F50}" type="sibTrans" cxnId="{BE0C3806-7ECD-498B-8AED-F90E7E16C9C9}">
      <dgm:prSet/>
      <dgm:spPr/>
      <dgm:t>
        <a:bodyPr/>
        <a:lstStyle/>
        <a:p>
          <a:endParaRPr lang="en-US"/>
        </a:p>
      </dgm:t>
    </dgm:pt>
    <dgm:pt modelId="{396055F4-8A88-49D4-908E-AAFC4FE1DEA8}" type="pres">
      <dgm:prSet presAssocID="{CBD447EC-D27A-47E3-A92E-BE2A973C43A5}" presName="Name0" presStyleCnt="0">
        <dgm:presLayoutVars>
          <dgm:dir/>
          <dgm:animLvl val="lvl"/>
          <dgm:resizeHandles val="exact"/>
        </dgm:presLayoutVars>
      </dgm:prSet>
      <dgm:spPr/>
    </dgm:pt>
    <dgm:pt modelId="{BCBC19EB-5CD6-4540-B206-32AD3B196605}" type="pres">
      <dgm:prSet presAssocID="{44486CAC-B8C2-4C53-858B-E14966704C37}" presName="parTxOnly" presStyleLbl="node1" presStyleIdx="0" presStyleCnt="4" custScaleX="121002" custScaleY="8514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4A4713-AC9E-4B5A-AA9E-2D07AC0AFA15}" type="pres">
      <dgm:prSet presAssocID="{43C2938C-4CDB-49BE-BF5B-4D2D68A0B891}" presName="parTxOnlySpace" presStyleCnt="0"/>
      <dgm:spPr/>
    </dgm:pt>
    <dgm:pt modelId="{F988B3EB-A5C4-49E4-8DCE-5330922F6198}" type="pres">
      <dgm:prSet presAssocID="{7D9C3751-497A-4D67-82FA-ED9F2C3E6746}" presName="parTxOnly" presStyleLbl="node1" presStyleIdx="1" presStyleCnt="4" custScaleX="121002" custScaleY="8514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314F4C-5248-44FF-B02F-992F36859CD9}" type="pres">
      <dgm:prSet presAssocID="{9FFE1D5E-FB7F-488A-9B38-72C8CD94EB85}" presName="parTxOnlySpace" presStyleCnt="0"/>
      <dgm:spPr/>
    </dgm:pt>
    <dgm:pt modelId="{067BF255-EE58-4C1B-B10A-803815066C39}" type="pres">
      <dgm:prSet presAssocID="{849B7AFF-6763-4B5C-A5BD-8E7660332BF5}" presName="parTxOnly" presStyleLbl="node1" presStyleIdx="2" presStyleCnt="4" custScaleX="121002" custScaleY="8514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E0ACA8-F97E-4345-B829-5A844378E6C0}" type="pres">
      <dgm:prSet presAssocID="{80E97C4F-1C24-4A55-8B5F-F6D4DCE314F8}" presName="parTxOnlySpace" presStyleCnt="0"/>
      <dgm:spPr/>
    </dgm:pt>
    <dgm:pt modelId="{54EB7A18-9C24-4BF4-B537-523208EE7CF3}" type="pres">
      <dgm:prSet presAssocID="{FF5B0B49-EF55-4831-9334-4A448C459390}" presName="parTxOnly" presStyleLbl="node1" presStyleIdx="3" presStyleCnt="4" custScaleX="121002" custScaleY="8514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1D7E5E-4878-4B98-A850-11ACE1A1E6B7}" srcId="{CBD447EC-D27A-47E3-A92E-BE2A973C43A5}" destId="{7D9C3751-497A-4D67-82FA-ED9F2C3E6746}" srcOrd="1" destOrd="0" parTransId="{18436B8B-8417-4B5B-BFB0-1C60AAE99903}" sibTransId="{9FFE1D5E-FB7F-488A-9B38-72C8CD94EB85}"/>
    <dgm:cxn modelId="{81CAE253-D8DD-4FD6-87D1-2E26477E46FB}" type="presOf" srcId="{849B7AFF-6763-4B5C-A5BD-8E7660332BF5}" destId="{067BF255-EE58-4C1B-B10A-803815066C39}" srcOrd="0" destOrd="0" presId="urn:microsoft.com/office/officeart/2005/8/layout/chevron1"/>
    <dgm:cxn modelId="{BE0C3806-7ECD-498B-8AED-F90E7E16C9C9}" srcId="{CBD447EC-D27A-47E3-A92E-BE2A973C43A5}" destId="{FF5B0B49-EF55-4831-9334-4A448C459390}" srcOrd="3" destOrd="0" parTransId="{9A216B8F-52BE-455A-93CB-DA0BE9768324}" sibTransId="{61375A88-C5C6-44F4-ACCB-13E42B480F50}"/>
    <dgm:cxn modelId="{145B90BE-AE4B-4816-880B-C87536779487}" type="presOf" srcId="{7D9C3751-497A-4D67-82FA-ED9F2C3E6746}" destId="{F988B3EB-A5C4-49E4-8DCE-5330922F6198}" srcOrd="0" destOrd="0" presId="urn:microsoft.com/office/officeart/2005/8/layout/chevron1"/>
    <dgm:cxn modelId="{555CC5D5-007B-405C-9563-B2B22CE8C5C6}" srcId="{CBD447EC-D27A-47E3-A92E-BE2A973C43A5}" destId="{849B7AFF-6763-4B5C-A5BD-8E7660332BF5}" srcOrd="2" destOrd="0" parTransId="{8D2EC7DC-C93B-4CA3-B499-C4D7F8682C89}" sibTransId="{80E97C4F-1C24-4A55-8B5F-F6D4DCE314F8}"/>
    <dgm:cxn modelId="{00216B15-ED4A-4590-A23C-DD943C508525}" type="presOf" srcId="{CBD447EC-D27A-47E3-A92E-BE2A973C43A5}" destId="{396055F4-8A88-49D4-908E-AAFC4FE1DEA8}" srcOrd="0" destOrd="0" presId="urn:microsoft.com/office/officeart/2005/8/layout/chevron1"/>
    <dgm:cxn modelId="{90C3BD32-A4B3-439E-BDCF-A251AC07DFEE}" type="presOf" srcId="{FF5B0B49-EF55-4831-9334-4A448C459390}" destId="{54EB7A18-9C24-4BF4-B537-523208EE7CF3}" srcOrd="0" destOrd="0" presId="urn:microsoft.com/office/officeart/2005/8/layout/chevron1"/>
    <dgm:cxn modelId="{A31891C9-1229-4A09-86A8-0553C7B3F5D9}" type="presOf" srcId="{44486CAC-B8C2-4C53-858B-E14966704C37}" destId="{BCBC19EB-5CD6-4540-B206-32AD3B196605}" srcOrd="0" destOrd="0" presId="urn:microsoft.com/office/officeart/2005/8/layout/chevron1"/>
    <dgm:cxn modelId="{E754E2F0-18B3-44DC-A821-D53B3C919A7F}" srcId="{CBD447EC-D27A-47E3-A92E-BE2A973C43A5}" destId="{44486CAC-B8C2-4C53-858B-E14966704C37}" srcOrd="0" destOrd="0" parTransId="{AECD0D32-9783-4B59-A444-BBBD2EAE4D22}" sibTransId="{43C2938C-4CDB-49BE-BF5B-4D2D68A0B891}"/>
    <dgm:cxn modelId="{32176367-7386-4093-A9C3-12A058B96D9E}" type="presParOf" srcId="{396055F4-8A88-49D4-908E-AAFC4FE1DEA8}" destId="{BCBC19EB-5CD6-4540-B206-32AD3B196605}" srcOrd="0" destOrd="0" presId="urn:microsoft.com/office/officeart/2005/8/layout/chevron1"/>
    <dgm:cxn modelId="{BFA82E0F-C6D4-416E-829A-F69044586923}" type="presParOf" srcId="{396055F4-8A88-49D4-908E-AAFC4FE1DEA8}" destId="{7F4A4713-AC9E-4B5A-AA9E-2D07AC0AFA15}" srcOrd="1" destOrd="0" presId="urn:microsoft.com/office/officeart/2005/8/layout/chevron1"/>
    <dgm:cxn modelId="{403CF6DE-21B4-4DDD-B84D-479B20484218}" type="presParOf" srcId="{396055F4-8A88-49D4-908E-AAFC4FE1DEA8}" destId="{F988B3EB-A5C4-49E4-8DCE-5330922F6198}" srcOrd="2" destOrd="0" presId="urn:microsoft.com/office/officeart/2005/8/layout/chevron1"/>
    <dgm:cxn modelId="{3E0A1A50-60A1-43D3-9876-1EA1CD235DED}" type="presParOf" srcId="{396055F4-8A88-49D4-908E-AAFC4FE1DEA8}" destId="{87314F4C-5248-44FF-B02F-992F36859CD9}" srcOrd="3" destOrd="0" presId="urn:microsoft.com/office/officeart/2005/8/layout/chevron1"/>
    <dgm:cxn modelId="{6127D9AB-973A-4803-A84C-ADF444C45DFE}" type="presParOf" srcId="{396055F4-8A88-49D4-908E-AAFC4FE1DEA8}" destId="{067BF255-EE58-4C1B-B10A-803815066C39}" srcOrd="4" destOrd="0" presId="urn:microsoft.com/office/officeart/2005/8/layout/chevron1"/>
    <dgm:cxn modelId="{A19911E9-2F10-483F-A25B-46939A86DE3F}" type="presParOf" srcId="{396055F4-8A88-49D4-908E-AAFC4FE1DEA8}" destId="{9AE0ACA8-F97E-4345-B829-5A844378E6C0}" srcOrd="5" destOrd="0" presId="urn:microsoft.com/office/officeart/2005/8/layout/chevron1"/>
    <dgm:cxn modelId="{1D89F14F-BB85-48D7-9C44-C26389DBF094}" type="presParOf" srcId="{396055F4-8A88-49D4-908E-AAFC4FE1DEA8}" destId="{54EB7A18-9C24-4BF4-B537-523208EE7CF3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BC19EB-5CD6-4540-B206-32AD3B196605}">
      <dsp:nvSpPr>
        <dsp:cNvPr id="0" name=""/>
        <dsp:cNvSpPr/>
      </dsp:nvSpPr>
      <dsp:spPr>
        <a:xfrm>
          <a:off x="520" y="451485"/>
          <a:ext cx="1340102" cy="377189"/>
        </a:xfrm>
        <a:prstGeom prst="chevron">
          <a:avLst/>
        </a:prstGeom>
        <a:solidFill>
          <a:schemeClr val="accent4"/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Principal</a:t>
          </a:r>
        </a:p>
      </dsp:txBody>
      <dsp:txXfrm>
        <a:off x="189115" y="451485"/>
        <a:ext cx="962913" cy="377189"/>
      </dsp:txXfrm>
    </dsp:sp>
    <dsp:sp modelId="{F988B3EB-A5C4-49E4-8DCE-5330922F6198}">
      <dsp:nvSpPr>
        <dsp:cNvPr id="0" name=""/>
        <dsp:cNvSpPr/>
      </dsp:nvSpPr>
      <dsp:spPr>
        <a:xfrm>
          <a:off x="1229872" y="451485"/>
          <a:ext cx="1340102" cy="377189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Teacher Engagement</a:t>
          </a:r>
        </a:p>
      </dsp:txBody>
      <dsp:txXfrm>
        <a:off x="1418467" y="451485"/>
        <a:ext cx="962913" cy="377189"/>
      </dsp:txXfrm>
    </dsp:sp>
    <dsp:sp modelId="{067BF255-EE58-4C1B-B10A-803815066C39}">
      <dsp:nvSpPr>
        <dsp:cNvPr id="0" name=""/>
        <dsp:cNvSpPr/>
      </dsp:nvSpPr>
      <dsp:spPr>
        <a:xfrm>
          <a:off x="2459224" y="451485"/>
          <a:ext cx="1340102" cy="377189"/>
        </a:xfrm>
        <a:prstGeom prst="chevron">
          <a:avLst/>
        </a:prstGeom>
        <a:solidFill>
          <a:schemeClr val="tx1">
            <a:lumMod val="75000"/>
            <a:lumOff val="2500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Student Engagement</a:t>
          </a:r>
        </a:p>
      </dsp:txBody>
      <dsp:txXfrm>
        <a:off x="2647819" y="451485"/>
        <a:ext cx="962913" cy="377189"/>
      </dsp:txXfrm>
    </dsp:sp>
    <dsp:sp modelId="{54EB7A18-9C24-4BF4-B537-523208EE7CF3}">
      <dsp:nvSpPr>
        <dsp:cNvPr id="0" name=""/>
        <dsp:cNvSpPr/>
      </dsp:nvSpPr>
      <dsp:spPr>
        <a:xfrm>
          <a:off x="3688576" y="451485"/>
          <a:ext cx="1340102" cy="377189"/>
        </a:xfrm>
        <a:prstGeom prst="chevron">
          <a:avLst/>
        </a:prstGeom>
        <a:solidFill>
          <a:schemeClr val="accent2"/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Student Achievement</a:t>
          </a:r>
        </a:p>
      </dsp:txBody>
      <dsp:txXfrm>
        <a:off x="3877171" y="451485"/>
        <a:ext cx="962913" cy="3771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2030A2-E5F5-446C-B32E-677AC0017171}" type="datetimeFigureOut">
              <a:rPr lang="en-US" smtClean="0"/>
              <a:t>9/7/2019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037D3-BBDA-4606-B355-183793CD5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623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98183BB-C82A-E040-A24D-8E78AB491C09}" type="datetimeFigureOut">
              <a:rPr lang="en-US" smtClean="0"/>
              <a:t>9/7/2019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558FFC88-2BDF-3A47-896E-BDF899A3A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870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5e6d1513c5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" name="Google Shape;117;g5e6d1513c5_0_26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8" tIns="46641" rIns="93308" bIns="46641" anchor="t" anchorCtr="0">
            <a:noAutofit/>
          </a:bodyPr>
          <a:lstStyle/>
          <a:p>
            <a:pPr>
              <a:buSzPts val="1400"/>
            </a:pPr>
            <a:endParaRPr/>
          </a:p>
        </p:txBody>
      </p:sp>
      <p:sp>
        <p:nvSpPr>
          <p:cNvPr id="118" name="Google Shape;118;g5e6d1513c5_0_26:notes"/>
          <p:cNvSpPr txBox="1">
            <a:spLocks noGrp="1"/>
          </p:cNvSpPr>
          <p:nvPr>
            <p:ph type="sldNum" idx="12"/>
          </p:nvPr>
        </p:nvSpPr>
        <p:spPr>
          <a:xfrm>
            <a:off x="3978132" y="8842029"/>
            <a:ext cx="3043343" cy="4669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8" tIns="46641" rIns="93308" bIns="46641" anchor="b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fld id="{00000000-1234-1234-1234-123412341234}" type="slidenum">
              <a:rPr lang="en-US"/>
              <a:pPr>
                <a:buClr>
                  <a:srgbClr val="000000"/>
                </a:buClr>
                <a:buSzPts val="1400"/>
              </a:pPr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9071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3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8" tIns="46641" rIns="93308" bIns="46641" anchor="t" anchorCtr="0">
            <a:noAutofit/>
          </a:bodyPr>
          <a:lstStyle/>
          <a:p>
            <a:endParaRPr/>
          </a:p>
        </p:txBody>
      </p:sp>
      <p:sp>
        <p:nvSpPr>
          <p:cNvPr id="182" name="Google Shape;18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05947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4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8" tIns="46641" rIns="93308" bIns="46641" anchor="t" anchorCtr="0">
            <a:noAutofit/>
          </a:bodyPr>
          <a:lstStyle/>
          <a:p>
            <a:endParaRPr/>
          </a:p>
        </p:txBody>
      </p:sp>
      <p:sp>
        <p:nvSpPr>
          <p:cNvPr id="190" name="Google Shape;19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20764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5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8" tIns="46641" rIns="93308" bIns="46641" anchor="t" anchorCtr="0">
            <a:noAutofit/>
          </a:bodyPr>
          <a:lstStyle/>
          <a:p>
            <a:endParaRPr/>
          </a:p>
        </p:txBody>
      </p:sp>
      <p:sp>
        <p:nvSpPr>
          <p:cNvPr id="198" name="Google Shape;198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40569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6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8" tIns="46641" rIns="93308" bIns="46641" anchor="t" anchorCtr="0">
            <a:noAutofit/>
          </a:bodyPr>
          <a:lstStyle/>
          <a:p>
            <a:endParaRPr/>
          </a:p>
        </p:txBody>
      </p:sp>
      <p:sp>
        <p:nvSpPr>
          <p:cNvPr id="206" name="Google Shape;206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48623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7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8" tIns="46641" rIns="93308" bIns="46641" anchor="t" anchorCtr="0">
            <a:noAutofit/>
          </a:bodyPr>
          <a:lstStyle/>
          <a:p>
            <a:endParaRPr/>
          </a:p>
        </p:txBody>
      </p:sp>
      <p:sp>
        <p:nvSpPr>
          <p:cNvPr id="221" name="Google Shape;221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75955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20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8" tIns="46641" rIns="93308" bIns="46641" anchor="t" anchorCtr="0">
            <a:noAutofit/>
          </a:bodyPr>
          <a:lstStyle/>
          <a:p>
            <a:pPr>
              <a:buSzPts val="1400"/>
            </a:pPr>
            <a:endParaRPr/>
          </a:p>
        </p:txBody>
      </p:sp>
      <p:sp>
        <p:nvSpPr>
          <p:cNvPr id="279" name="Google Shape;279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716831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8" tIns="46641" rIns="93308" bIns="46641" anchor="t" anchorCtr="0">
            <a:noAutofit/>
          </a:bodyPr>
          <a:lstStyle/>
          <a:p>
            <a:endParaRPr/>
          </a:p>
        </p:txBody>
      </p:sp>
      <p:sp>
        <p:nvSpPr>
          <p:cNvPr id="116" name="Google Shape;11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82484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8" tIns="46641" rIns="93308" bIns="46641" anchor="t" anchorCtr="0">
            <a:noAutofit/>
          </a:bodyPr>
          <a:lstStyle/>
          <a:p>
            <a:endParaRPr/>
          </a:p>
        </p:txBody>
      </p:sp>
      <p:sp>
        <p:nvSpPr>
          <p:cNvPr id="122" name="Google Shape;12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155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5" name="Google Shape;125;p42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8" tIns="46641" rIns="93308" bIns="46641" anchor="t" anchorCtr="0">
            <a:noAutofit/>
          </a:bodyPr>
          <a:lstStyle/>
          <a:p>
            <a:pPr marL="466618" indent="-233309">
              <a:buSzPts val="1400"/>
            </a:pPr>
            <a:endParaRPr/>
          </a:p>
        </p:txBody>
      </p:sp>
      <p:sp>
        <p:nvSpPr>
          <p:cNvPr id="126" name="Google Shape;126;p42:notes"/>
          <p:cNvSpPr txBox="1">
            <a:spLocks noGrp="1"/>
          </p:cNvSpPr>
          <p:nvPr>
            <p:ph type="sldNum" idx="12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8" tIns="46641" rIns="93308" bIns="46641" anchor="b" anchorCtr="0">
            <a:noAutofit/>
          </a:bodyPr>
          <a:lstStyle/>
          <a:p>
            <a:pPr algn="l"/>
            <a:fld id="{00000000-1234-1234-1234-123412341234}" type="slidenum">
              <a:rPr lang="en-US"/>
              <a:pPr algn="l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52352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8" tIns="46641" rIns="93308" bIns="46641" anchor="t" anchorCtr="0">
            <a:noAutofit/>
          </a:bodyPr>
          <a:lstStyle/>
          <a:p>
            <a:pPr>
              <a:buSzPts val="1400"/>
            </a:pPr>
            <a:endParaRPr/>
          </a:p>
        </p:txBody>
      </p:sp>
      <p:sp>
        <p:nvSpPr>
          <p:cNvPr id="170" name="Google Shape;17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968678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8" tIns="46641" rIns="93308" bIns="46641" anchor="t" anchorCtr="0">
            <a:noAutofit/>
          </a:bodyPr>
          <a:lstStyle/>
          <a:p>
            <a:endParaRPr/>
          </a:p>
        </p:txBody>
      </p:sp>
      <p:sp>
        <p:nvSpPr>
          <p:cNvPr id="136" name="Google Shape;13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5253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8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8" tIns="46641" rIns="93308" bIns="46641" anchor="t" anchorCtr="0">
            <a:noAutofit/>
          </a:bodyPr>
          <a:lstStyle/>
          <a:p>
            <a:endParaRPr/>
          </a:p>
        </p:txBody>
      </p:sp>
      <p:sp>
        <p:nvSpPr>
          <p:cNvPr id="142" name="Google Shape;14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732129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9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8" tIns="46641" rIns="93308" bIns="46641" anchor="t" anchorCtr="0">
            <a:noAutofit/>
          </a:bodyPr>
          <a:lstStyle/>
          <a:p>
            <a:endParaRPr/>
          </a:p>
        </p:txBody>
      </p:sp>
      <p:sp>
        <p:nvSpPr>
          <p:cNvPr id="148" name="Google Shape;14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296471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0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8" tIns="46641" rIns="93308" bIns="46641" anchor="t" anchorCtr="0">
            <a:noAutofit/>
          </a:bodyPr>
          <a:lstStyle/>
          <a:p>
            <a:endParaRPr/>
          </a:p>
        </p:txBody>
      </p:sp>
      <p:sp>
        <p:nvSpPr>
          <p:cNvPr id="159" name="Google Shape;15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1079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1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8" tIns="46641" rIns="93308" bIns="46641" anchor="t" anchorCtr="0">
            <a:noAutofit/>
          </a:bodyPr>
          <a:lstStyle/>
          <a:p>
            <a:endParaRPr/>
          </a:p>
        </p:txBody>
      </p:sp>
      <p:sp>
        <p:nvSpPr>
          <p:cNvPr id="165" name="Google Shape;16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27082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2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8" tIns="46641" rIns="93308" bIns="46641" anchor="t" anchorCtr="0">
            <a:noAutofit/>
          </a:bodyPr>
          <a:lstStyle/>
          <a:p>
            <a:endParaRPr/>
          </a:p>
        </p:txBody>
      </p:sp>
      <p:sp>
        <p:nvSpPr>
          <p:cNvPr id="171" name="Google Shape;17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1636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C1A41B4-0BF4-834D-8014-226AEF809757}" type="datetimeFigureOut">
              <a:rPr lang="en-US" smtClean="0"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A67151F-1ABB-FC4B-B79A-923FFBFB9778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9461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A41B4-0BF4-834D-8014-226AEF809757}" type="datetimeFigureOut">
              <a:rPr lang="en-US" smtClean="0"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151F-1ABB-FC4B-B79A-923FFBFB9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932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A41B4-0BF4-834D-8014-226AEF809757}" type="datetimeFigureOut">
              <a:rPr lang="en-US" smtClean="0"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151F-1ABB-FC4B-B79A-923FFBFB9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35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One-line Title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E3E2AC-ACB3-5544-BE29-32D30D23532C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274639" y="905436"/>
            <a:ext cx="11687237" cy="4920372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buClr>
                <a:schemeClr val="tx1"/>
              </a:buClr>
              <a:defRPr>
                <a:solidFill>
                  <a:schemeClr val="tx2"/>
                </a:solidFill>
              </a:defRPr>
            </a:lvl1pPr>
            <a:lvl2pPr>
              <a:spcBef>
                <a:spcPts val="600"/>
              </a:spcBef>
              <a:buClr>
                <a:schemeClr val="tx1"/>
              </a:buClr>
              <a:defRPr>
                <a:solidFill>
                  <a:schemeClr val="tx2"/>
                </a:solidFill>
              </a:defRPr>
            </a:lvl2pPr>
            <a:lvl3pPr>
              <a:spcBef>
                <a:spcPts val="600"/>
              </a:spcBef>
              <a:buClr>
                <a:schemeClr val="tx1"/>
              </a:buClr>
              <a:defRPr>
                <a:solidFill>
                  <a:schemeClr val="tx2"/>
                </a:solidFill>
              </a:defRPr>
            </a:lvl3pPr>
            <a:lvl4pPr>
              <a:spcBef>
                <a:spcPts val="600"/>
              </a:spcBef>
              <a:buClr>
                <a:schemeClr val="tx1"/>
              </a:buClr>
              <a:defRPr>
                <a:solidFill>
                  <a:schemeClr val="tx2"/>
                </a:solidFill>
              </a:defRPr>
            </a:lvl4pPr>
            <a:lvl5pPr>
              <a:spcBef>
                <a:spcPts val="600"/>
              </a:spcBef>
              <a:buClr>
                <a:schemeClr val="tx1"/>
              </a:buCl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1068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A41B4-0BF4-834D-8014-226AEF809757}" type="datetimeFigureOut">
              <a:rPr lang="en-US" smtClean="0"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151F-1ABB-FC4B-B79A-923FFBFB9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301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C1A41B4-0BF4-834D-8014-226AEF809757}" type="datetimeFigureOut">
              <a:rPr lang="en-US" smtClean="0"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A67151F-1ABB-FC4B-B79A-923FFBFB9778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9517860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A41B4-0BF4-834D-8014-226AEF809757}" type="datetimeFigureOut">
              <a:rPr lang="en-US" smtClean="0"/>
              <a:t>9/7/2019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151F-1ABB-FC4B-B79A-923FFBFB9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20222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A41B4-0BF4-834D-8014-226AEF809757}" type="datetimeFigureOut">
              <a:rPr lang="en-US" smtClean="0"/>
              <a:t>9/7/2019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151F-1ABB-FC4B-B79A-923FFBFB9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73906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A41B4-0BF4-834D-8014-226AEF809757}" type="datetimeFigureOut">
              <a:rPr lang="en-US" smtClean="0"/>
              <a:t>9/7/2019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151F-1ABB-FC4B-B79A-923FFBFB9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389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A41B4-0BF4-834D-8014-226AEF809757}" type="datetimeFigureOut">
              <a:rPr lang="en-US" smtClean="0"/>
              <a:t>9/7/2019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151F-1ABB-FC4B-B79A-923FFBFB9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016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BC1A41B4-0BF4-834D-8014-226AEF809757}" type="datetimeFigureOut">
              <a:rPr lang="en-US" smtClean="0"/>
              <a:t>9/7/2019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0A67151F-1ABB-FC4B-B79A-923FFBFB977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8165621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BC1A41B4-0BF4-834D-8014-226AEF809757}" type="datetimeFigureOut">
              <a:rPr lang="en-US" smtClean="0"/>
              <a:t>9/7/2019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0A67151F-1ABB-FC4B-B79A-923FFBFB9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58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C1A41B4-0BF4-834D-8014-226AEF809757}" type="datetimeFigureOut">
              <a:rPr lang="en-US" smtClean="0"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A67151F-1ABB-FC4B-B79A-923FFBFB977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39329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85528-A5DA-4E49-B82C-DD7C43125C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895" y="2808870"/>
            <a:ext cx="11377534" cy="4394988"/>
          </a:xfrm>
        </p:spPr>
        <p:txBody>
          <a:bodyPr/>
          <a:lstStyle/>
          <a:p>
            <a:r>
              <a:rPr lang="en-US" dirty="0"/>
              <a:t>GO TEAM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18D549-0219-144C-BA8B-91D3E0D8BE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September 5, 2019</a:t>
            </a:r>
            <a:endParaRPr lang="en-US" dirty="0"/>
          </a:p>
        </p:txBody>
      </p:sp>
      <p:sp>
        <p:nvSpPr>
          <p:cNvPr id="4" name="Explosion 1 3">
            <a:extLst>
              <a:ext uri="{FF2B5EF4-FFF2-40B4-BE49-F238E27FC236}">
                <a16:creationId xmlns:a16="http://schemas.microsoft.com/office/drawing/2014/main" id="{8CBA64DD-F598-F14B-B3BC-EA219D8A38CC}"/>
              </a:ext>
            </a:extLst>
          </p:cNvPr>
          <p:cNvSpPr/>
          <p:nvPr/>
        </p:nvSpPr>
        <p:spPr>
          <a:xfrm rot="20990876">
            <a:off x="431215" y="0"/>
            <a:ext cx="4050844" cy="2968052"/>
          </a:xfrm>
          <a:prstGeom prst="irregularSeal1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WELCOME!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97CA79F-67D9-F947-8A82-A0B21DAE30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810" y="1484026"/>
            <a:ext cx="2540000" cy="273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007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8"/>
          <p:cNvSpPr txBox="1"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en-US"/>
              <a:t>YEAR TO YEAR COMPARISONS- ELA</a:t>
            </a:r>
            <a:br>
              <a:rPr lang="en-US"/>
            </a:br>
            <a:r>
              <a:rPr lang="en-US"/>
              <a:t>DEVELOPING AND ABOVE</a:t>
            </a:r>
            <a:endParaRPr/>
          </a:p>
        </p:txBody>
      </p:sp>
      <p:pic>
        <p:nvPicPr>
          <p:cNvPr id="145" name="Google Shape;145;p8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3669957" y="2032247"/>
            <a:ext cx="5004486" cy="48257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0392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9"/>
          <p:cNvSpPr txBox="1">
            <a:spLocks noGrp="1"/>
          </p:cNvSpPr>
          <p:nvPr>
            <p:ph type="title"/>
          </p:nvPr>
        </p:nvSpPr>
        <p:spPr>
          <a:xfrm>
            <a:off x="960239" y="24964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Impact"/>
              <a:buNone/>
            </a:pPr>
            <a:r>
              <a:rPr lang="en-US" sz="4400" b="1" u="sng"/>
              <a:t>8TH GRADE ELA</a:t>
            </a:r>
            <a:r>
              <a:rPr lang="en-US" sz="3600"/>
              <a:t/>
            </a:r>
            <a:br>
              <a:rPr lang="en-US" sz="3600"/>
            </a:br>
            <a:endParaRPr sz="3600"/>
          </a:p>
        </p:txBody>
      </p:sp>
      <p:graphicFrame>
        <p:nvGraphicFramePr>
          <p:cNvPr id="151" name="Google Shape;151;p9"/>
          <p:cNvGraphicFramePr/>
          <p:nvPr/>
        </p:nvGraphicFramePr>
        <p:xfrm>
          <a:off x="928142" y="1297992"/>
          <a:ext cx="3943350" cy="18542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ELA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2018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2019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LEVEL 1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55%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34.78%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LEVEL 2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34%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42.23%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LEVEL 3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10%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22.3%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LEVEL 4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0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.06%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52" name="Google Shape;152;p9"/>
          <p:cNvGraphicFramePr/>
          <p:nvPr/>
        </p:nvGraphicFramePr>
        <p:xfrm>
          <a:off x="943204" y="4267335"/>
          <a:ext cx="4121550" cy="241762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37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3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3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3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ELA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2018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2019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LEVEL 1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65%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54.19%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LEVEL 2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26%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36.77%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LEVEL 3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9%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9%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LEVEL 4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0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0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3" name="Google Shape;153;p9"/>
          <p:cNvSpPr txBox="1"/>
          <p:nvPr/>
        </p:nvSpPr>
        <p:spPr>
          <a:xfrm>
            <a:off x="943204" y="3431081"/>
            <a:ext cx="4379512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i="0" u="sng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7th GRADE ELA</a:t>
            </a:r>
            <a:r>
              <a:rPr lang="en-US" sz="3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/>
            </a:r>
            <a:br>
              <a:rPr lang="en-US" sz="3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</a:br>
            <a:endParaRPr sz="36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aphicFrame>
        <p:nvGraphicFramePr>
          <p:cNvPr id="154" name="Google Shape;154;p9"/>
          <p:cNvGraphicFramePr/>
          <p:nvPr/>
        </p:nvGraphicFramePr>
        <p:xfrm>
          <a:off x="7564582" y="1122218"/>
          <a:ext cx="4249875" cy="201437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416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6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6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2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ELA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2018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2019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LEVEL 1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45.61%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LEVEL 2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30.4%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LEVEL 3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21.1%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2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LEVEL 4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2.9%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5" name="Google Shape;155;p9"/>
          <p:cNvSpPr/>
          <p:nvPr/>
        </p:nvSpPr>
        <p:spPr>
          <a:xfrm>
            <a:off x="7455243" y="190211"/>
            <a:ext cx="6102111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u="sng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6th GRADE ELA</a:t>
            </a:r>
            <a:r>
              <a:rPr lang="en-US" sz="40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/>
            </a:r>
            <a:br>
              <a:rPr lang="en-US" sz="40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</a:br>
            <a:endParaRPr sz="40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56" name="Google Shape;156;p9"/>
          <p:cNvSpPr/>
          <p:nvPr/>
        </p:nvSpPr>
        <p:spPr>
          <a:xfrm>
            <a:off x="6072007" y="4552840"/>
            <a:ext cx="5562100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cap="none" dirty="0">
                <a:solidFill>
                  <a:srgbClr val="00B0F0"/>
                </a:solidFill>
                <a:latin typeface="Gill Sans"/>
                <a:ea typeface="Gill Sans"/>
                <a:cs typeface="Gill Sans"/>
                <a:sym typeface="Gill Sans"/>
              </a:rPr>
              <a:t>COHORT DATA</a:t>
            </a:r>
            <a:endParaRPr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574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0"/>
          <p:cNvSpPr txBox="1">
            <a:spLocks noGrp="1"/>
          </p:cNvSpPr>
          <p:nvPr>
            <p:ph type="title"/>
          </p:nvPr>
        </p:nvSpPr>
        <p:spPr>
          <a:xfrm>
            <a:off x="1625902" y="372298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en-US"/>
              <a:t>YEAR TO YEAR COMPARISONS- MATH</a:t>
            </a:r>
            <a:br>
              <a:rPr lang="en-US"/>
            </a:br>
            <a:r>
              <a:rPr lang="en-US"/>
              <a:t>PROFICIENT AND ABOVE</a:t>
            </a:r>
            <a:endParaRPr/>
          </a:p>
        </p:txBody>
      </p:sp>
      <p:pic>
        <p:nvPicPr>
          <p:cNvPr id="162" name="Google Shape;162;p10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2545492" y="1981642"/>
            <a:ext cx="7722973" cy="45316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4489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1"/>
          <p:cNvSpPr txBox="1"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en-US"/>
              <a:t>YEAR TO YEAR COMPARISONS- MATH</a:t>
            </a:r>
            <a:br>
              <a:rPr lang="en-US"/>
            </a:br>
            <a:r>
              <a:rPr lang="en-US"/>
              <a:t>DEVELOPING AND ABOVE</a:t>
            </a:r>
            <a:endParaRPr/>
          </a:p>
        </p:txBody>
      </p:sp>
      <p:pic>
        <p:nvPicPr>
          <p:cNvPr id="168" name="Google Shape;168;p11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3945192" y="2241748"/>
            <a:ext cx="4307711" cy="46162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8349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2"/>
          <p:cNvSpPr txBox="1">
            <a:spLocks noGrp="1"/>
          </p:cNvSpPr>
          <p:nvPr>
            <p:ph type="title"/>
          </p:nvPr>
        </p:nvSpPr>
        <p:spPr>
          <a:xfrm>
            <a:off x="178633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Impact"/>
              <a:buNone/>
            </a:pPr>
            <a:r>
              <a:rPr lang="en-US" sz="3600" b="1" u="sng" dirty="0" smtClean="0"/>
              <a:t>     8TH </a:t>
            </a:r>
            <a:r>
              <a:rPr lang="en-US" sz="3600" b="1" u="sng" dirty="0"/>
              <a:t>GRADE MATH</a:t>
            </a:r>
            <a:r>
              <a:rPr lang="en-US" sz="3600" dirty="0"/>
              <a:t/>
            </a:r>
            <a:br>
              <a:rPr lang="en-US" sz="3600" dirty="0"/>
            </a:br>
            <a:endParaRPr sz="3600" dirty="0"/>
          </a:p>
        </p:txBody>
      </p:sp>
      <p:graphicFrame>
        <p:nvGraphicFramePr>
          <p:cNvPr id="174" name="Google Shape;174;p12"/>
          <p:cNvGraphicFramePr/>
          <p:nvPr/>
        </p:nvGraphicFramePr>
        <p:xfrm>
          <a:off x="178633" y="1282357"/>
          <a:ext cx="3943350" cy="18542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MATH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2018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2019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LEVEL 1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52%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31.2%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LEVEL 2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39%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41.7%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LEVEL 3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9%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21.47%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LEVEL 4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&lt;1%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5.5%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75" name="Google Shape;175;p12"/>
          <p:cNvGraphicFramePr/>
          <p:nvPr/>
        </p:nvGraphicFramePr>
        <p:xfrm>
          <a:off x="283563" y="4551541"/>
          <a:ext cx="3973650" cy="206887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324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4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4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3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MATH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2018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2019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LEVEL 1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47%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42.6%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LEVEL 2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46%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42%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3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LEVEL 3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4%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13.3%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LEVEL 4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6" name="Google Shape;176;p12"/>
          <p:cNvSpPr txBox="1"/>
          <p:nvPr/>
        </p:nvSpPr>
        <p:spPr>
          <a:xfrm>
            <a:off x="178633" y="3351212"/>
            <a:ext cx="394335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u="sng" dirty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lang="en-US" sz="3600" b="1" u="sng" dirty="0" smtClean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 7th Grade Math</a:t>
            </a:r>
            <a:r>
              <a:rPr lang="en-US" sz="3600" dirty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/>
            </a:r>
            <a:br>
              <a:rPr lang="en-US" sz="3600" dirty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</a:br>
            <a:endParaRPr sz="3600" dirty="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aphicFrame>
        <p:nvGraphicFramePr>
          <p:cNvPr id="177" name="Google Shape;177;p12"/>
          <p:cNvGraphicFramePr/>
          <p:nvPr/>
        </p:nvGraphicFramePr>
        <p:xfrm>
          <a:off x="7871086" y="1282357"/>
          <a:ext cx="3943350" cy="18542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MATH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2019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LEVEL 1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33.5%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LEVEL 2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42.07%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LEVEL 3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21.95%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LEVEL 4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8" name="Google Shape;178;p12"/>
          <p:cNvSpPr/>
          <p:nvPr/>
        </p:nvSpPr>
        <p:spPr>
          <a:xfrm>
            <a:off x="7766154" y="-41082"/>
            <a:ext cx="6096000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u="sng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6th Grade Math</a:t>
            </a:r>
            <a:r>
              <a:rPr lang="en-US" sz="40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/>
            </a:r>
            <a:br>
              <a:rPr lang="en-US" sz="40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</a:br>
            <a:endParaRPr sz="40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79" name="Google Shape;179;p12"/>
          <p:cNvSpPr/>
          <p:nvPr/>
        </p:nvSpPr>
        <p:spPr>
          <a:xfrm>
            <a:off x="6072007" y="4552840"/>
            <a:ext cx="5562100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cap="none" dirty="0">
                <a:solidFill>
                  <a:srgbClr val="0070C0"/>
                </a:solidFill>
                <a:latin typeface="Gill Sans"/>
                <a:ea typeface="Gill Sans"/>
                <a:cs typeface="Gill Sans"/>
                <a:sym typeface="Gill Sans"/>
              </a:rPr>
              <a:t>COHORT DATA</a:t>
            </a:r>
            <a:endParaRPr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238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3"/>
          <p:cNvSpPr txBox="1"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90"/>
              <a:buFont typeface="Impact"/>
              <a:buNone/>
            </a:pPr>
            <a:r>
              <a:rPr lang="en-US" sz="4590"/>
              <a:t>YEAR TO YEAR COMPARISONS- </a:t>
            </a:r>
            <a:br>
              <a:rPr lang="en-US" sz="4590"/>
            </a:br>
            <a:r>
              <a:rPr lang="en-US" sz="4590"/>
              <a:t>SCIENCE &amp; SOCIAL STUDIES</a:t>
            </a:r>
            <a:br>
              <a:rPr lang="en-US" sz="4590"/>
            </a:br>
            <a:r>
              <a:rPr lang="en-US" sz="3509"/>
              <a:t>PROFICIENT AND ABOVE</a:t>
            </a:r>
            <a:endParaRPr/>
          </a:p>
        </p:txBody>
      </p:sp>
      <p:pic>
        <p:nvPicPr>
          <p:cNvPr id="185" name="Google Shape;185;p13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860785" y="2561359"/>
            <a:ext cx="10696953" cy="3742460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13"/>
          <p:cNvSpPr/>
          <p:nvPr/>
        </p:nvSpPr>
        <p:spPr>
          <a:xfrm>
            <a:off x="2516446" y="2561359"/>
            <a:ext cx="1838965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rPr>
              <a:t>Science</a:t>
            </a:r>
            <a:endParaRPr/>
          </a:p>
        </p:txBody>
      </p:sp>
      <p:sp>
        <p:nvSpPr>
          <p:cNvPr id="187" name="Google Shape;187;p13"/>
          <p:cNvSpPr/>
          <p:nvPr/>
        </p:nvSpPr>
        <p:spPr>
          <a:xfrm>
            <a:off x="7174096" y="2561358"/>
            <a:ext cx="310854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rPr>
              <a:t>Social Studies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12583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4"/>
          <p:cNvSpPr txBox="1">
            <a:spLocks noGrp="1"/>
          </p:cNvSpPr>
          <p:nvPr>
            <p:ph type="title"/>
          </p:nvPr>
        </p:nvSpPr>
        <p:spPr>
          <a:xfrm>
            <a:off x="978003" y="236905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90"/>
              <a:buFont typeface="Impact"/>
              <a:buNone/>
            </a:pPr>
            <a:r>
              <a:rPr lang="en-US" sz="4590"/>
              <a:t>YEAR TO YEAR COMPARISONS- </a:t>
            </a:r>
            <a:br>
              <a:rPr lang="en-US" sz="4590"/>
            </a:br>
            <a:r>
              <a:rPr lang="en-US" sz="4590"/>
              <a:t>SCIENCE &amp; SOCIAL STUDIES</a:t>
            </a:r>
            <a:br>
              <a:rPr lang="en-US" sz="4590"/>
            </a:br>
            <a:r>
              <a:rPr lang="en-US" sz="3509"/>
              <a:t>DEVELOPING AND ABOVE</a:t>
            </a:r>
            <a:endParaRPr/>
          </a:p>
        </p:txBody>
      </p:sp>
      <p:sp>
        <p:nvSpPr>
          <p:cNvPr id="193" name="Google Shape;193;p14"/>
          <p:cNvSpPr/>
          <p:nvPr/>
        </p:nvSpPr>
        <p:spPr>
          <a:xfrm>
            <a:off x="1404338" y="1980591"/>
            <a:ext cx="1838965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rPr>
              <a:t>Science</a:t>
            </a:r>
            <a:endParaRPr/>
          </a:p>
        </p:txBody>
      </p:sp>
      <p:sp>
        <p:nvSpPr>
          <p:cNvPr id="194" name="Google Shape;194;p14"/>
          <p:cNvSpPr/>
          <p:nvPr/>
        </p:nvSpPr>
        <p:spPr>
          <a:xfrm>
            <a:off x="7841361" y="2036666"/>
            <a:ext cx="310854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rPr>
              <a:t>Social Studies</a:t>
            </a:r>
            <a:endParaRPr/>
          </a:p>
        </p:txBody>
      </p:sp>
      <p:pic>
        <p:nvPicPr>
          <p:cNvPr id="195" name="Google Shape;195;p14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504998" y="2817339"/>
            <a:ext cx="9326687" cy="37128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3914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5"/>
          <p:cNvSpPr txBox="1">
            <a:spLocks noGrp="1"/>
          </p:cNvSpPr>
          <p:nvPr>
            <p:ph type="title"/>
          </p:nvPr>
        </p:nvSpPr>
        <p:spPr>
          <a:xfrm>
            <a:off x="958121" y="9754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Impact"/>
              <a:buNone/>
            </a:pPr>
            <a:r>
              <a:rPr lang="en-US" sz="3600" b="1" u="sng"/>
              <a:t>8TH GRADE SCIENCE</a:t>
            </a:r>
            <a:r>
              <a:rPr lang="en-US" sz="3600"/>
              <a:t/>
            </a:r>
            <a:br>
              <a:rPr lang="en-US" sz="3600"/>
            </a:br>
            <a:r>
              <a:rPr lang="en-US" sz="3600"/>
              <a:t>(</a:t>
            </a:r>
            <a:r>
              <a:rPr lang="en-US" sz="4000" b="1"/>
              <a:t>COMPARISONS</a:t>
            </a:r>
            <a:r>
              <a:rPr lang="en-US" sz="3600"/>
              <a:t>)</a:t>
            </a:r>
            <a:endParaRPr/>
          </a:p>
        </p:txBody>
      </p:sp>
      <p:graphicFrame>
        <p:nvGraphicFramePr>
          <p:cNvPr id="201" name="Google Shape;201;p15"/>
          <p:cNvGraphicFramePr/>
          <p:nvPr/>
        </p:nvGraphicFramePr>
        <p:xfrm>
          <a:off x="594069" y="1403100"/>
          <a:ext cx="5113800" cy="221612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70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32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SCIENCE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2018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2019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2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LEVEL 1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57%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73%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2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LEVEL 2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31%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23.6%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2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LEVEL 3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12%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8.4%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32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LEVEL 4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Gill Sans"/>
                        <a:buNone/>
                      </a:pPr>
                      <a:r>
                        <a:rPr lang="en-US" sz="1800"/>
                        <a:t>&lt;1%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&lt;1%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02" name="Google Shape;202;p15"/>
          <p:cNvGraphicFramePr/>
          <p:nvPr/>
        </p:nvGraphicFramePr>
        <p:xfrm>
          <a:off x="6794761" y="1377078"/>
          <a:ext cx="5043000" cy="226812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6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36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2018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2019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6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LEVEL 1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30%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34.4%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6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LEVEL 2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48%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49.35%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6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LEVEL 3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10%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14.28%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36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LEVEL 4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1.9%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03" name="Google Shape;203;p15"/>
          <p:cNvSpPr/>
          <p:nvPr/>
        </p:nvSpPr>
        <p:spPr>
          <a:xfrm>
            <a:off x="6794761" y="53639"/>
            <a:ext cx="6096000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u="sng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8th Grade Social Studies</a:t>
            </a:r>
            <a:r>
              <a:rPr lang="en-US" sz="4000" b="1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/>
            </a:r>
            <a:br>
              <a:rPr lang="en-US" sz="4000" b="1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en-US" sz="4000" b="1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(COMPARISONS)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5445827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6"/>
          <p:cNvSpPr txBox="1">
            <a:spLocks noGrp="1"/>
          </p:cNvSpPr>
          <p:nvPr>
            <p:ph type="title"/>
          </p:nvPr>
        </p:nvSpPr>
        <p:spPr>
          <a:xfrm>
            <a:off x="1028349" y="260204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en-US"/>
              <a:t>SWD COMPARISONS</a:t>
            </a:r>
            <a:br>
              <a:rPr lang="en-US"/>
            </a:br>
            <a:r>
              <a:rPr lang="en-US"/>
              <a:t>(DEVELOPING AND ABOVE)</a:t>
            </a:r>
            <a:endParaRPr/>
          </a:p>
        </p:txBody>
      </p:sp>
      <p:pic>
        <p:nvPicPr>
          <p:cNvPr id="209" name="Google Shape;209;p16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398666" y="2284845"/>
            <a:ext cx="2286000" cy="2781300"/>
          </a:xfrm>
          <a:prstGeom prst="rect">
            <a:avLst/>
          </a:prstGeom>
          <a:noFill/>
          <a:ln>
            <a:noFill/>
          </a:ln>
        </p:spPr>
      </p:pic>
      <p:sp>
        <p:nvSpPr>
          <p:cNvPr id="210" name="Google Shape;210;p16"/>
          <p:cNvSpPr/>
          <p:nvPr/>
        </p:nvSpPr>
        <p:spPr>
          <a:xfrm>
            <a:off x="712535" y="5066145"/>
            <a:ext cx="1462260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0" cap="none" dirty="0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rPr>
              <a:t>ELA</a:t>
            </a:r>
            <a:endParaRPr sz="4800" dirty="0"/>
          </a:p>
        </p:txBody>
      </p:sp>
      <p:pic>
        <p:nvPicPr>
          <p:cNvPr id="211" name="Google Shape;211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59917" y="2284845"/>
            <a:ext cx="2534805" cy="3003506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Google Shape;212;p16"/>
          <p:cNvSpPr/>
          <p:nvPr/>
        </p:nvSpPr>
        <p:spPr>
          <a:xfrm>
            <a:off x="3600615" y="5098738"/>
            <a:ext cx="1763624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0" cap="none" dirty="0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rPr>
              <a:t>Math</a:t>
            </a:r>
            <a:endParaRPr dirty="0"/>
          </a:p>
        </p:txBody>
      </p:sp>
      <p:pic>
        <p:nvPicPr>
          <p:cNvPr id="213" name="Google Shape;213;p16"/>
          <p:cNvPicPr preferRelativeResize="0"/>
          <p:nvPr/>
        </p:nvPicPr>
        <p:blipFill rotWithShape="1">
          <a:blip r:embed="rId5">
            <a:alphaModFix/>
          </a:blip>
          <a:srcRect t="7835" r="-663"/>
          <a:stretch/>
        </p:blipFill>
        <p:spPr>
          <a:xfrm>
            <a:off x="6354462" y="2284845"/>
            <a:ext cx="2513025" cy="2904648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Google Shape;214;p16"/>
          <p:cNvSpPr/>
          <p:nvPr/>
        </p:nvSpPr>
        <p:spPr>
          <a:xfrm>
            <a:off x="6354462" y="5098738"/>
            <a:ext cx="2667718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0" cap="none" dirty="0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rPr>
              <a:t>Science</a:t>
            </a:r>
            <a:endParaRPr dirty="0"/>
          </a:p>
        </p:txBody>
      </p:sp>
      <p:pic>
        <p:nvPicPr>
          <p:cNvPr id="215" name="Google Shape;215;p1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295422" y="1897451"/>
            <a:ext cx="2626228" cy="3292042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p16"/>
          <p:cNvSpPr/>
          <p:nvPr/>
        </p:nvSpPr>
        <p:spPr>
          <a:xfrm>
            <a:off x="10280920" y="5098738"/>
            <a:ext cx="918842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0" cap="none" dirty="0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rPr>
              <a:t>SS</a:t>
            </a:r>
            <a:endParaRPr sz="4000" dirty="0"/>
          </a:p>
        </p:txBody>
      </p:sp>
      <p:sp>
        <p:nvSpPr>
          <p:cNvPr id="217" name="Google Shape;217;p16"/>
          <p:cNvSpPr/>
          <p:nvPr/>
        </p:nvSpPr>
        <p:spPr>
          <a:xfrm>
            <a:off x="10393932" y="5727865"/>
            <a:ext cx="692817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rPr>
              <a:t>8th</a:t>
            </a:r>
            <a:endParaRPr/>
          </a:p>
        </p:txBody>
      </p:sp>
      <p:sp>
        <p:nvSpPr>
          <p:cNvPr id="218" name="Google Shape;218;p16"/>
          <p:cNvSpPr/>
          <p:nvPr/>
        </p:nvSpPr>
        <p:spPr>
          <a:xfrm>
            <a:off x="7264565" y="5727865"/>
            <a:ext cx="692817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rPr>
              <a:t>8th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85951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3" name="Google Shape;223;p17"/>
          <p:cNvGraphicFramePr/>
          <p:nvPr/>
        </p:nvGraphicFramePr>
        <p:xfrm>
          <a:off x="314325" y="1825624"/>
          <a:ext cx="11272850" cy="158434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62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2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8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55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99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Subject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Total Tested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2018  </a:t>
                      </a:r>
                      <a:endParaRPr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Proficient &amp; Distinguished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2019 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Proficient &amp; Distinguished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1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/>
                        <a:t>6-8 ELA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/>
                        <a:t>487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/>
                        <a:t>14%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>
                          <a:solidFill>
                            <a:srgbClr val="00B050"/>
                          </a:solidFill>
                        </a:rPr>
                        <a:t>18.9%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1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/>
                        <a:t>6-8 Math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/>
                        <a:t>482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/>
                        <a:t>11.3%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>
                          <a:solidFill>
                            <a:srgbClr val="00B050"/>
                          </a:solidFill>
                        </a:rPr>
                        <a:t>21.9%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24" name="Google Shape;224;p17"/>
          <p:cNvSpPr/>
          <p:nvPr/>
        </p:nvSpPr>
        <p:spPr>
          <a:xfrm>
            <a:off x="2323623" y="309860"/>
            <a:ext cx="7597144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cap="none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Gill Sans"/>
                <a:ea typeface="Gill Sans"/>
                <a:cs typeface="Gill Sans"/>
                <a:sym typeface="Gill Sans"/>
              </a:rPr>
              <a:t>SCHOOL-WIDE </a:t>
            </a:r>
            <a:r>
              <a:rPr lang="en-US" sz="5400" b="1" cap="none" dirty="0">
                <a:solidFill>
                  <a:schemeClr val="tx2">
                    <a:lumMod val="50000"/>
                    <a:lumOff val="50000"/>
                  </a:schemeClr>
                </a:solidFill>
                <a:latin typeface="Gill Sans"/>
                <a:ea typeface="Gill Sans"/>
                <a:cs typeface="Gill Sans"/>
                <a:sym typeface="Gill Sans"/>
              </a:rPr>
              <a:t>DATA</a:t>
            </a:r>
            <a:endParaRPr sz="54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43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69144-3F2A-7F45-8B6D-5951368A95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1166" y="-329784"/>
            <a:ext cx="7065955" cy="7689954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ü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</a:rPr>
              <a:t>Approval of Agenda</a:t>
            </a:r>
            <a:endParaRPr lang="en-US" sz="20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</a:rPr>
              <a:t>Approval of Previous Minutes</a:t>
            </a:r>
            <a:endParaRPr lang="en-US" sz="20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</a:rPr>
              <a:t>Fill </a:t>
            </a:r>
            <a:r>
              <a:rPr lang="en-US" sz="2400" dirty="0">
                <a:solidFill>
                  <a:schemeClr val="tx1"/>
                </a:solidFill>
              </a:rPr>
              <a:t>Open Community </a:t>
            </a:r>
            <a:r>
              <a:rPr lang="en-US" sz="2400" dirty="0" smtClean="0">
                <a:solidFill>
                  <a:schemeClr val="tx1"/>
                </a:solidFill>
              </a:rPr>
              <a:t>Seat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</a:rPr>
              <a:t>Fill Open Swing Seat </a:t>
            </a:r>
            <a:endParaRPr lang="en-US" sz="20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</a:rPr>
              <a:t>Election of Officers: 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Chair, 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Vice-Chair, 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Secretary, 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Cluster Representative</a:t>
            </a: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</a:rPr>
              <a:t>Set GO Team Meeting Calendar </a:t>
            </a:r>
            <a:endParaRPr lang="en-US" sz="20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</a:rPr>
              <a:t>Review and Approve Public Comment Format</a:t>
            </a:r>
            <a:endParaRPr lang="en-US" sz="20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</a:rPr>
              <a:t>Review, Confirm/Update, and Adopt GO Team Norms 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E33251A-27CB-9F44-8289-B5CDE901C0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421" y="2427598"/>
            <a:ext cx="3061740" cy="306174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3A556F6-D7D1-6A42-BC37-533B00E5951C}"/>
              </a:ext>
            </a:extLst>
          </p:cNvPr>
          <p:cNvSpPr/>
          <p:nvPr/>
        </p:nvSpPr>
        <p:spPr>
          <a:xfrm rot="20470582">
            <a:off x="588696" y="752134"/>
            <a:ext cx="481519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Action Items</a:t>
            </a:r>
          </a:p>
        </p:txBody>
      </p:sp>
    </p:spTree>
    <p:extLst>
      <p:ext uri="{BB962C8B-B14F-4D97-AF65-F5344CB8AC3E}">
        <p14:creationId xmlns:p14="http://schemas.microsoft.com/office/powerpoint/2010/main" val="32057907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20"/>
          <p:cNvSpPr txBox="1">
            <a:spLocks noGrp="1"/>
          </p:cNvSpPr>
          <p:nvPr>
            <p:ph type="title"/>
          </p:nvPr>
        </p:nvSpPr>
        <p:spPr>
          <a:xfrm>
            <a:off x="980215" y="0"/>
            <a:ext cx="10178322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320"/>
              <a:buFont typeface="Impact"/>
              <a:buNone/>
            </a:pPr>
            <a:r>
              <a:rPr lang="en-US" sz="4320"/>
              <a:t>APS EOG COMPARISONS</a:t>
            </a:r>
            <a:endParaRPr/>
          </a:p>
        </p:txBody>
      </p:sp>
      <p:pic>
        <p:nvPicPr>
          <p:cNvPr id="282" name="Google Shape;282;p20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l="1950" t="2074" r="223"/>
          <a:stretch/>
        </p:blipFill>
        <p:spPr>
          <a:xfrm>
            <a:off x="216980" y="542926"/>
            <a:ext cx="11704791" cy="61993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90691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1664140" y="1314782"/>
            <a:ext cx="4336658" cy="479391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299" y="221152"/>
            <a:ext cx="11032760" cy="11128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Britannic Bold" panose="020B0903060703020204" pitchFamily="34" charset="0"/>
              </a:rPr>
              <a:t>Sylvan Hills Middle School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40D9-4A5E-DE43-9EDE-BBA69B3B6C08}" type="slidenum">
              <a:rPr lang="en-US" smtClean="0"/>
              <a:t>21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664140" y="1314784"/>
            <a:ext cx="4342849" cy="4921124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US" sz="1800" dirty="0"/>
          </a:p>
          <a:p>
            <a:pPr>
              <a:lnSpc>
                <a:spcPct val="150000"/>
              </a:lnSpc>
            </a:pPr>
            <a:endParaRPr lang="en-US" sz="1800" dirty="0"/>
          </a:p>
          <a:p>
            <a:pPr>
              <a:lnSpc>
                <a:spcPct val="150000"/>
              </a:lnSpc>
            </a:pPr>
            <a:endParaRPr lang="en-US" sz="1800" dirty="0"/>
          </a:p>
          <a:p>
            <a:pPr>
              <a:lnSpc>
                <a:spcPct val="15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A/B schedule for Science &amp; Social Studies 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</a:rPr>
              <a:t>Closing the Achievement gap between Special Ed and General Ed </a:t>
            </a:r>
            <a:r>
              <a:rPr lang="en-US" sz="1600" dirty="0" smtClean="0">
                <a:solidFill>
                  <a:schemeClr val="tx1"/>
                </a:solidFill>
              </a:rPr>
              <a:t>students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</a:rPr>
              <a:t> Decline in 8</a:t>
            </a:r>
            <a:r>
              <a:rPr lang="en-US" sz="1600" baseline="30000" dirty="0">
                <a:solidFill>
                  <a:schemeClr val="tx1"/>
                </a:solidFill>
              </a:rPr>
              <a:t>th</a:t>
            </a:r>
            <a:r>
              <a:rPr lang="en-US" sz="1600" dirty="0">
                <a:solidFill>
                  <a:schemeClr val="tx1"/>
                </a:solidFill>
              </a:rPr>
              <a:t> grade </a:t>
            </a:r>
            <a:r>
              <a:rPr lang="en-US" sz="1600" dirty="0" smtClean="0">
                <a:solidFill>
                  <a:schemeClr val="tx1"/>
                </a:solidFill>
              </a:rPr>
              <a:t>Science &amp; SS </a:t>
            </a:r>
            <a:r>
              <a:rPr lang="en-US" sz="1600" dirty="0">
                <a:solidFill>
                  <a:schemeClr val="tx1"/>
                </a:solidFill>
              </a:rPr>
              <a:t>EOG data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</a:rPr>
              <a:t> Additional support needed for novice </a:t>
            </a:r>
            <a:r>
              <a:rPr lang="en-US" sz="1600" dirty="0" smtClean="0">
                <a:solidFill>
                  <a:schemeClr val="tx1"/>
                </a:solidFill>
              </a:rPr>
              <a:t>teachers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3/4 SS teachers are new to Sylvan</a:t>
            </a: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11" name="Rounded Rectangle 10"/>
          <p:cNvSpPr/>
          <p:nvPr/>
        </p:nvSpPr>
        <p:spPr>
          <a:xfrm>
            <a:off x="6152391" y="1318194"/>
            <a:ext cx="4431859" cy="479391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6"/>
          <p:cNvSpPr txBox="1">
            <a:spLocks/>
          </p:cNvSpPr>
          <p:nvPr/>
        </p:nvSpPr>
        <p:spPr>
          <a:xfrm>
            <a:off x="6258679" y="1349709"/>
            <a:ext cx="4308396" cy="488619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sz="1800" dirty="0"/>
          </a:p>
          <a:p>
            <a:pPr>
              <a:lnSpc>
                <a:spcPct val="150000"/>
              </a:lnSpc>
            </a:pPr>
            <a:endParaRPr lang="en-US" sz="1800" dirty="0"/>
          </a:p>
          <a:p>
            <a:pPr>
              <a:lnSpc>
                <a:spcPct val="150000"/>
              </a:lnSpc>
            </a:pPr>
            <a:endParaRPr lang="en-US" sz="1800" dirty="0"/>
          </a:p>
          <a:p>
            <a:pPr>
              <a:lnSpc>
                <a:spcPct val="150000"/>
              </a:lnSpc>
            </a:pPr>
            <a:r>
              <a:rPr lang="en-US" sz="1600" dirty="0" smtClean="0"/>
              <a:t>8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grade Science and SS meet daily </a:t>
            </a:r>
            <a:endParaRPr lang="en-US" sz="1600" dirty="0"/>
          </a:p>
          <a:p>
            <a:pPr>
              <a:lnSpc>
                <a:spcPct val="150000"/>
              </a:lnSpc>
            </a:pPr>
            <a:r>
              <a:rPr lang="en-US" sz="1600" dirty="0"/>
              <a:t>ALL </a:t>
            </a:r>
            <a:r>
              <a:rPr lang="en-US" sz="1600" dirty="0" smtClean="0"/>
              <a:t>6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&amp; 7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students </a:t>
            </a:r>
            <a:r>
              <a:rPr lang="en-US" sz="1600" dirty="0"/>
              <a:t>will receive Targeted Interventions for Reading </a:t>
            </a:r>
            <a:r>
              <a:rPr lang="en-US" sz="1600" dirty="0" smtClean="0"/>
              <a:t>and Math</a:t>
            </a:r>
            <a:endParaRPr lang="en-US" sz="1600" dirty="0"/>
          </a:p>
          <a:p>
            <a:pPr>
              <a:lnSpc>
                <a:spcPct val="150000"/>
              </a:lnSpc>
            </a:pPr>
            <a:r>
              <a:rPr lang="en-US" sz="1600" dirty="0"/>
              <a:t>Feedback daily; focus on Quick and Deep Coaching, </a:t>
            </a:r>
            <a:endParaRPr lang="en-US" sz="1600" dirty="0" smtClean="0"/>
          </a:p>
          <a:p>
            <a:pPr>
              <a:lnSpc>
                <a:spcPct val="150000"/>
              </a:lnSpc>
            </a:pPr>
            <a:r>
              <a:rPr lang="en-US" sz="1600" dirty="0" smtClean="0"/>
              <a:t>Minimum (4) novice teachers</a:t>
            </a:r>
          </a:p>
          <a:p>
            <a:pPr>
              <a:lnSpc>
                <a:spcPct val="150000"/>
              </a:lnSpc>
            </a:pPr>
            <a:r>
              <a:rPr lang="en-US" sz="1600" dirty="0" smtClean="0"/>
              <a:t>90 Day </a:t>
            </a:r>
            <a:r>
              <a:rPr lang="en-US" sz="1600" dirty="0" smtClean="0"/>
              <a:t>Coaching plans developed for new teachers</a:t>
            </a:r>
          </a:p>
          <a:p>
            <a:pPr>
              <a:lnSpc>
                <a:spcPct val="150000"/>
              </a:lnSpc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9475" y="1660634"/>
            <a:ext cx="2020843" cy="124734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404175" y="2103964"/>
            <a:ext cx="212910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/>
                <a:solidFill>
                  <a:schemeClr val="accent3"/>
                </a:solidFill>
              </a:rPr>
              <a:t>2019-2020</a:t>
            </a:r>
            <a:endParaRPr lang="en-US" sz="3200" b="1" dirty="0">
              <a:ln/>
              <a:solidFill>
                <a:schemeClr val="accent3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1542" y="1390847"/>
            <a:ext cx="2538357" cy="1426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8939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4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251677" y="344350"/>
            <a:ext cx="4684427" cy="6124714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4"/>
          <p:cNvSpPr/>
          <p:nvPr/>
        </p:nvSpPr>
        <p:spPr>
          <a:xfrm rot="-709506">
            <a:off x="4859980" y="1836018"/>
            <a:ext cx="7050179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i="0" u="none" strike="noStrike" cap="none" dirty="0">
                <a:solidFill>
                  <a:schemeClr val="accent5"/>
                </a:solidFill>
                <a:latin typeface="Caveat"/>
                <a:ea typeface="Caveat"/>
                <a:cs typeface="Caveat"/>
                <a:sym typeface="Caveat"/>
              </a:rPr>
              <a:t>What </a:t>
            </a:r>
            <a:r>
              <a:rPr lang="en-US" sz="5400" b="1" dirty="0" smtClean="0">
                <a:solidFill>
                  <a:schemeClr val="accent5"/>
                </a:solidFill>
                <a:latin typeface="Caveat"/>
                <a:ea typeface="Caveat"/>
                <a:cs typeface="Caveat"/>
                <a:sym typeface="Caveat"/>
              </a:rPr>
              <a:t>are</a:t>
            </a:r>
            <a:r>
              <a:rPr lang="en-US" sz="5400" b="1" i="0" u="none" strike="noStrike" cap="none" dirty="0" smtClean="0">
                <a:solidFill>
                  <a:schemeClr val="accent5"/>
                </a:solidFill>
                <a:latin typeface="Caveat"/>
                <a:ea typeface="Caveat"/>
                <a:cs typeface="Caveat"/>
                <a:sym typeface="Caveat"/>
              </a:rPr>
              <a:t> </a:t>
            </a:r>
            <a:r>
              <a:rPr lang="en-US" sz="5400" b="1" i="0" u="none" strike="noStrike" cap="none" dirty="0">
                <a:solidFill>
                  <a:schemeClr val="accent5"/>
                </a:solidFill>
                <a:latin typeface="Caveat"/>
                <a:ea typeface="Caveat"/>
                <a:cs typeface="Caveat"/>
                <a:sym typeface="Caveat"/>
              </a:rPr>
              <a:t>our 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i="0" u="none" strike="noStrike" cap="none" dirty="0">
                <a:solidFill>
                  <a:schemeClr val="accent5"/>
                </a:solidFill>
                <a:latin typeface="Caveat"/>
                <a:ea typeface="Caveat"/>
                <a:cs typeface="Caveat"/>
                <a:sym typeface="Caveat"/>
              </a:rPr>
              <a:t>School Priorities?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213780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"/>
          <p:cNvSpPr txBox="1"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940"/>
              <a:buFont typeface="Impact"/>
              <a:buNone/>
            </a:pPr>
            <a:r>
              <a:rPr lang="en-US" sz="5940" dirty="0" smtClean="0"/>
              <a:t>2019-2020 </a:t>
            </a:r>
            <a:r>
              <a:rPr lang="en-US" sz="5940" dirty="0"/>
              <a:t/>
            </a:r>
            <a:br>
              <a:rPr lang="en-US" sz="5940" dirty="0"/>
            </a:br>
            <a:r>
              <a:rPr lang="en-US" sz="5940" dirty="0"/>
              <a:t>SCHOOL PRIORITIES</a:t>
            </a:r>
            <a:endParaRPr dirty="0"/>
          </a:p>
        </p:txBody>
      </p:sp>
      <p:pic>
        <p:nvPicPr>
          <p:cNvPr id="125" name="Google Shape;125;p5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t="32408" b="-12450"/>
          <a:stretch/>
        </p:blipFill>
        <p:spPr>
          <a:xfrm>
            <a:off x="1963711" y="2383438"/>
            <a:ext cx="8754255" cy="48643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20932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F6DA3A0-B8B1-844B-937E-ED2D75B753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2554" y="1130532"/>
            <a:ext cx="6166909" cy="4111273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5749876-6CDE-1C48-8368-CAE01063F305}"/>
              </a:ext>
            </a:extLst>
          </p:cNvPr>
          <p:cNvSpPr/>
          <p:nvPr/>
        </p:nvSpPr>
        <p:spPr>
          <a:xfrm>
            <a:off x="1828468" y="207202"/>
            <a:ext cx="87350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College and Career Readiness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2A24C43-EBD1-D94A-8DA1-272968C3B148}"/>
              </a:ext>
            </a:extLst>
          </p:cNvPr>
          <p:cNvSpPr/>
          <p:nvPr/>
        </p:nvSpPr>
        <p:spPr>
          <a:xfrm>
            <a:off x="1380011" y="5331618"/>
            <a:ext cx="9631996" cy="1323439"/>
          </a:xfrm>
          <a:prstGeom prst="rect">
            <a:avLst/>
          </a:prstGeom>
          <a:solidFill>
            <a:schemeClr val="bg2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5Cs: </a:t>
            </a:r>
            <a:r>
              <a:rPr lang="en-US" sz="4000" b="1" i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Communication</a:t>
            </a:r>
            <a:r>
              <a:rPr lang="en-US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, Collaboration, </a:t>
            </a:r>
          </a:p>
          <a:p>
            <a:pPr algn="ctr"/>
            <a:r>
              <a:rPr lang="en-US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Critical Thinking, Creativity, Citizenship</a:t>
            </a:r>
          </a:p>
        </p:txBody>
      </p:sp>
    </p:spTree>
    <p:extLst>
      <p:ext uri="{BB962C8B-B14F-4D97-AF65-F5344CB8AC3E}">
        <p14:creationId xmlns:p14="http://schemas.microsoft.com/office/powerpoint/2010/main" val="12793468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858B4B-55A5-594F-A8A3-7E45B1D1E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551" y="3926312"/>
            <a:ext cx="10831644" cy="220355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The projected enrollment for Sylvan Hills Middle was</a:t>
            </a:r>
            <a:r>
              <a:rPr lang="en-US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606 </a:t>
            </a:r>
            <a:r>
              <a:rPr lang="en-US" dirty="0">
                <a:solidFill>
                  <a:schemeClr val="tx1"/>
                </a:solidFill>
              </a:rPr>
              <a:t>students.  As of the 15th day of school (August </a:t>
            </a:r>
            <a:r>
              <a:rPr lang="en-US" dirty="0" smtClean="0">
                <a:solidFill>
                  <a:schemeClr val="tx1"/>
                </a:solidFill>
              </a:rPr>
              <a:t>30, 2019), </a:t>
            </a:r>
            <a:r>
              <a:rPr lang="en-US" dirty="0">
                <a:solidFill>
                  <a:schemeClr val="tx1"/>
                </a:solidFill>
              </a:rPr>
              <a:t>Infinite Campus reflects that the actual enrollment for Sylvan Hills Middle was </a:t>
            </a:r>
            <a:r>
              <a:rPr lang="en-US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521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students. Since Sylvan Hills Middle was below projected enrollment by </a:t>
            </a:r>
            <a:r>
              <a:rPr lang="en-US" dirty="0" smtClean="0">
                <a:solidFill>
                  <a:schemeClr val="tx1"/>
                </a:solidFill>
              </a:rPr>
              <a:t>85 </a:t>
            </a:r>
            <a:r>
              <a:rPr lang="en-US" dirty="0">
                <a:solidFill>
                  <a:schemeClr val="tx1"/>
                </a:solidFill>
              </a:rPr>
              <a:t>students, </a:t>
            </a:r>
            <a:r>
              <a:rPr lang="en-US" dirty="0" smtClean="0">
                <a:solidFill>
                  <a:schemeClr val="tx1"/>
                </a:solidFill>
              </a:rPr>
              <a:t>a </a:t>
            </a:r>
            <a:r>
              <a:rPr lang="en-US" dirty="0">
                <a:solidFill>
                  <a:schemeClr val="tx1"/>
                </a:solidFill>
              </a:rPr>
              <a:t>reduction of </a:t>
            </a:r>
            <a:r>
              <a:rPr lang="en-US" dirty="0" smtClean="0">
                <a:solidFill>
                  <a:schemeClr val="tx1"/>
                </a:solidFill>
              </a:rPr>
              <a:t>approximately $375,700 or 4.2 teachers </a:t>
            </a:r>
            <a:r>
              <a:rPr lang="en-US" dirty="0">
                <a:solidFill>
                  <a:schemeClr val="tx1"/>
                </a:solidFill>
              </a:rPr>
              <a:t>is required (at the SSF base per pupil amount of $</a:t>
            </a:r>
            <a:r>
              <a:rPr lang="en-US" dirty="0" smtClean="0">
                <a:solidFill>
                  <a:schemeClr val="tx1"/>
                </a:solidFill>
              </a:rPr>
              <a:t>4,420).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7EE523-C283-9748-BB3A-BCEDE9E9BF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751" y="0"/>
            <a:ext cx="8769245" cy="4339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0604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066D7C6-8939-934D-9A25-2D1537B5D7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72107"/>
            <a:ext cx="4432995" cy="4432995"/>
          </a:xfr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48EEC3B-60F4-194C-98FB-F8EA9755FB44}"/>
              </a:ext>
            </a:extLst>
          </p:cNvPr>
          <p:cNvSpPr/>
          <p:nvPr/>
        </p:nvSpPr>
        <p:spPr>
          <a:xfrm>
            <a:off x="3868572" y="931333"/>
            <a:ext cx="7416799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SYLVAN HILLS </a:t>
            </a:r>
          </a:p>
          <a:p>
            <a:pPr algn="ctr"/>
            <a:r>
              <a:rPr lang="en-US" sz="72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BUDGET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1351DA-855B-F14F-A179-75071C593D89}"/>
              </a:ext>
            </a:extLst>
          </p:cNvPr>
          <p:cNvSpPr/>
          <p:nvPr/>
        </p:nvSpPr>
        <p:spPr>
          <a:xfrm>
            <a:off x="4811183" y="332693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4472C4"/>
                </a:solidFill>
                <a:latin typeface="Calibri" panose="020F0502020204030204" pitchFamily="34" charset="0"/>
              </a:rPr>
              <a:t>What does that mean</a:t>
            </a:r>
            <a:r>
              <a:rPr lang="en-US" b="1" dirty="0" smtClean="0">
                <a:solidFill>
                  <a:srgbClr val="4472C4"/>
                </a:solidFill>
                <a:latin typeface="Calibri" panose="020F0502020204030204" pitchFamily="34" charset="0"/>
              </a:rPr>
              <a:t>?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3E5B58B-D93F-A94F-A453-E9307A8365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115540"/>
              </p:ext>
            </p:extLst>
          </p:nvPr>
        </p:nvGraphicFramePr>
        <p:xfrm>
          <a:off x="4994075" y="3667486"/>
          <a:ext cx="4867275" cy="2011680"/>
        </p:xfrm>
        <a:graphic>
          <a:graphicData uri="http://schemas.openxmlformats.org/drawingml/2006/table">
            <a:tbl>
              <a:tblPr/>
              <a:tblGrid>
                <a:gridCol w="2749749">
                  <a:extLst>
                    <a:ext uri="{9D8B030D-6E8A-4147-A177-3AD203B41FA5}">
                      <a16:colId xmlns:a16="http://schemas.microsoft.com/office/drawing/2014/main" val="3662267109"/>
                    </a:ext>
                  </a:extLst>
                </a:gridCol>
                <a:gridCol w="2117526">
                  <a:extLst>
                    <a:ext uri="{9D8B030D-6E8A-4147-A177-3AD203B41FA5}">
                      <a16:colId xmlns:a16="http://schemas.microsoft.com/office/drawing/2014/main" val="2922897837"/>
                    </a:ext>
                  </a:extLst>
                </a:gridCol>
              </a:tblGrid>
              <a:tr h="3250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Leveling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     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-182,215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1125948"/>
                  </a:ext>
                </a:extLst>
              </a:tr>
              <a:tr h="2010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paras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       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110707"/>
                  </a:ext>
                </a:extLst>
              </a:tr>
              <a:tr h="181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Calibri" panose="020F0502020204030204" pitchFamily="34" charset="0"/>
                        </a:rPr>
                        <a:t>Title IV Behavior Specialist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       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54,450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321923"/>
                  </a:ext>
                </a:extLst>
              </a:tr>
              <a:tr h="2760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Calibri" panose="020F0502020204030204" pitchFamily="34" charset="0"/>
                        </a:rPr>
                        <a:t>Field Trips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</a:rPr>
                        <a:t>$         10,000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0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Calibri" panose="020F0502020204030204" pitchFamily="34" charset="0"/>
                        </a:rPr>
                        <a:t>Contracted Services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</a:rPr>
                        <a:t>$         10,000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0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Calibri" panose="020F0502020204030204" pitchFamily="34" charset="0"/>
                        </a:rPr>
                        <a:t>Supplies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</a:rPr>
                        <a:t>$         23,675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ACD93B7-67F9-BF4E-B318-5F294489FE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48243"/>
              </p:ext>
            </p:extLst>
          </p:nvPr>
        </p:nvGraphicFramePr>
        <p:xfrm>
          <a:off x="5445126" y="5791200"/>
          <a:ext cx="4828116" cy="714554"/>
        </p:xfrm>
        <a:graphic>
          <a:graphicData uri="http://schemas.openxmlformats.org/drawingml/2006/table">
            <a:tbl>
              <a:tblPr/>
              <a:tblGrid>
                <a:gridCol w="2749749">
                  <a:extLst>
                    <a:ext uri="{9D8B030D-6E8A-4147-A177-3AD203B41FA5}">
                      <a16:colId xmlns:a16="http://schemas.microsoft.com/office/drawing/2014/main" val="1387285341"/>
                    </a:ext>
                  </a:extLst>
                </a:gridCol>
                <a:gridCol w="2078367">
                  <a:extLst>
                    <a:ext uri="{9D8B030D-6E8A-4147-A177-3AD203B41FA5}">
                      <a16:colId xmlns:a16="http://schemas.microsoft.com/office/drawing/2014/main" val="3757734652"/>
                    </a:ext>
                  </a:extLst>
                </a:gridCol>
              </a:tblGrid>
              <a:tr h="71455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Net Adjustment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     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dbl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8470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85722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50029-C413-4D48-A31E-0C4F4E070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Year at a Glance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990BFF1-EB02-774D-A36D-9A5312A3DB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73" y="1565275"/>
            <a:ext cx="4957763" cy="4957763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12E2D98-9231-2C43-8F37-3C8008A2F041}"/>
              </a:ext>
            </a:extLst>
          </p:cNvPr>
          <p:cNvSpPr/>
          <p:nvPr/>
        </p:nvSpPr>
        <p:spPr>
          <a:xfrm>
            <a:off x="5843623" y="3275447"/>
            <a:ext cx="57054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School </a:t>
            </a:r>
            <a:r>
              <a:rPr lang="en-US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Calendar</a:t>
            </a:r>
            <a:endParaRPr lang="en-US" sz="5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424285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535CB68-28D8-9342-9F4F-4B4D6A0E88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0097" y="1971922"/>
            <a:ext cx="3844978" cy="256331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2F88D8E-FA8B-6142-9DD7-20EA786027BD}"/>
              </a:ext>
            </a:extLst>
          </p:cNvPr>
          <p:cNvSpPr txBox="1"/>
          <p:nvPr/>
        </p:nvSpPr>
        <p:spPr>
          <a:xfrm>
            <a:off x="838449" y="1747070"/>
            <a:ext cx="993115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endParaRPr lang="en-US" sz="4000" b="1" dirty="0">
              <a:latin typeface="Gabriola" pitchFamily="82" charset="0"/>
            </a:endParaRPr>
          </a:p>
          <a:p>
            <a:pPr marL="457200" indent="-457200">
              <a:buFont typeface="Wingdings" pitchFamily="2" charset="2"/>
              <a:buChar char="v"/>
            </a:pPr>
            <a:endParaRPr lang="en-US" sz="4000" b="1" dirty="0">
              <a:latin typeface="Gabriola" pitchFamily="82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US" sz="4000" b="1" dirty="0">
                <a:latin typeface="Gabriola" pitchFamily="82" charset="0"/>
              </a:rPr>
              <a:t>Go Team Summit: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3200" dirty="0"/>
              <a:t>Saturday, September </a:t>
            </a:r>
            <a:r>
              <a:rPr lang="en-US" sz="3200" dirty="0" smtClean="0"/>
              <a:t>28, 2019</a:t>
            </a:r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pPr algn="ctr"/>
            <a:r>
              <a:rPr lang="en-US" b="1" dirty="0"/>
              <a:t>For updates and more information regarding school events, visit the school website</a:t>
            </a:r>
            <a:r>
              <a:rPr lang="en-US" dirty="0"/>
              <a:t>!</a:t>
            </a:r>
          </a:p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3CDFC0-FFDE-EC4B-981F-70BF33B38996}"/>
              </a:ext>
            </a:extLst>
          </p:cNvPr>
          <p:cNvSpPr/>
          <p:nvPr/>
        </p:nvSpPr>
        <p:spPr>
          <a:xfrm>
            <a:off x="2530461" y="299085"/>
            <a:ext cx="73709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ANNOUNCEMENTS!</a:t>
            </a:r>
          </a:p>
        </p:txBody>
      </p:sp>
    </p:spTree>
    <p:extLst>
      <p:ext uri="{BB962C8B-B14F-4D97-AF65-F5344CB8AC3E}">
        <p14:creationId xmlns:p14="http://schemas.microsoft.com/office/powerpoint/2010/main" val="414812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 Team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Linda Williams </a:t>
            </a:r>
          </a:p>
          <a:p>
            <a:r>
              <a:rPr lang="en-US" dirty="0" smtClean="0"/>
              <a:t>Travis Brown</a:t>
            </a:r>
          </a:p>
          <a:p>
            <a:r>
              <a:rPr lang="en-US" dirty="0" smtClean="0"/>
              <a:t>Sandra </a:t>
            </a:r>
            <a:r>
              <a:rPr lang="en-US" dirty="0"/>
              <a:t>F</a:t>
            </a:r>
            <a:r>
              <a:rPr lang="en-US" dirty="0" smtClean="0"/>
              <a:t>oreman</a:t>
            </a:r>
            <a:endParaRPr lang="en-US" dirty="0" smtClean="0"/>
          </a:p>
          <a:p>
            <a:r>
              <a:rPr lang="en-US" dirty="0" smtClean="0"/>
              <a:t>Tishawn Bilal</a:t>
            </a:r>
          </a:p>
          <a:p>
            <a:r>
              <a:rPr lang="en-US" dirty="0" err="1" smtClean="0"/>
              <a:t>Sonjiya</a:t>
            </a:r>
            <a:r>
              <a:rPr lang="en-US" dirty="0" smtClean="0"/>
              <a:t> Bryant</a:t>
            </a:r>
          </a:p>
          <a:p>
            <a:r>
              <a:rPr lang="en-US" dirty="0" smtClean="0"/>
              <a:t>Mark Gresham</a:t>
            </a:r>
          </a:p>
          <a:p>
            <a:r>
              <a:rPr lang="en-US" dirty="0" smtClean="0"/>
              <a:t>Hattie Way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687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5e6d1513c5_0_26"/>
          <p:cNvSpPr txBox="1"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6000"/>
              <a:t>New Golden Bears to the Den!</a:t>
            </a:r>
            <a:endParaRPr sz="6000"/>
          </a:p>
        </p:txBody>
      </p:sp>
      <p:sp>
        <p:nvSpPr>
          <p:cNvPr id="121" name="Google Shape;121;g5e6d1513c5_0_26"/>
          <p:cNvSpPr txBox="1">
            <a:spLocks noGrp="1"/>
          </p:cNvSpPr>
          <p:nvPr>
            <p:ph type="body" idx="2"/>
          </p:nvPr>
        </p:nvSpPr>
        <p:spPr>
          <a:xfrm>
            <a:off x="5261548" y="1874517"/>
            <a:ext cx="6655633" cy="4182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b="1"/>
              <a:t>Ms. Shanice Farmer, 8th Grade Social Studies</a:t>
            </a:r>
            <a:endParaRPr/>
          </a:p>
          <a:p>
            <a:pPr marL="457200" lvl="0" indent="-3429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b="1"/>
              <a:t>Ms. Ayanna Jenkins, 8th Grade ELA</a:t>
            </a:r>
            <a:endParaRPr/>
          </a:p>
          <a:p>
            <a:pPr marL="457200" lvl="0" indent="-3429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b="1"/>
              <a:t>Ms. Natasha Jewell, Special Ed Lead Teacher</a:t>
            </a:r>
            <a:endParaRPr/>
          </a:p>
          <a:p>
            <a:pPr marL="457200" lvl="0" indent="-3429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b="1"/>
              <a:t>Mr. Robert Owens, Assistant Principal</a:t>
            </a:r>
            <a:endParaRPr/>
          </a:p>
          <a:p>
            <a:pPr marL="457200" lvl="0" indent="-3429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b="1"/>
              <a:t>Ms. Yeaisha Parrott, Paraprofessional</a:t>
            </a:r>
            <a:endParaRPr/>
          </a:p>
          <a:p>
            <a:pPr marL="457200" lvl="0" indent="-3429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b="1"/>
              <a:t>Ms. Rhonda Perry, 8th Grade Social Studies</a:t>
            </a:r>
            <a:endParaRPr/>
          </a:p>
          <a:p>
            <a:pPr marL="457200" lvl="0" indent="-3429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b="1"/>
              <a:t>Mr. Joshua Spencer, Paraprofessional</a:t>
            </a:r>
            <a:endParaRPr/>
          </a:p>
          <a:p>
            <a:pPr marL="457200" lvl="0" indent="-3429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b="1"/>
              <a:t>Ms. Joi Tutt, 6th Grade Social Studies</a:t>
            </a:r>
            <a:endParaRPr/>
          </a:p>
          <a:p>
            <a:pPr marL="11430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pic>
        <p:nvPicPr>
          <p:cNvPr id="122" name="Google Shape;122;g5e6d1513c5_0_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2209" y="1528997"/>
            <a:ext cx="4580744" cy="45807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9264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42"/>
          <p:cNvSpPr/>
          <p:nvPr/>
        </p:nvSpPr>
        <p:spPr>
          <a:xfrm>
            <a:off x="1160098" y="963721"/>
            <a:ext cx="10867869" cy="575084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B4821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42"/>
          <p:cNvSpPr txBox="1">
            <a:spLocks noGrp="1"/>
          </p:cNvSpPr>
          <p:nvPr>
            <p:ph type="title"/>
          </p:nvPr>
        </p:nvSpPr>
        <p:spPr>
          <a:xfrm>
            <a:off x="2549883" y="247616"/>
            <a:ext cx="9642117" cy="11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</a:pPr>
            <a:r>
              <a:rPr lang="en-US" sz="4400" b="1">
                <a:solidFill>
                  <a:srgbClr val="FFC000"/>
                </a:solidFill>
                <a:latin typeface="Gill Sans"/>
                <a:ea typeface="Gill Sans"/>
                <a:cs typeface="Gill Sans"/>
                <a:sym typeface="Gill Sans"/>
              </a:rPr>
              <a:t>Sylvan’s Celebrations</a:t>
            </a:r>
            <a:endParaRPr/>
          </a:p>
        </p:txBody>
      </p:sp>
      <p:sp>
        <p:nvSpPr>
          <p:cNvPr id="130" name="Google Shape;130;p42"/>
          <p:cNvSpPr txBox="1">
            <a:spLocks noGrp="1"/>
          </p:cNvSpPr>
          <p:nvPr>
            <p:ph type="sldNum" idx="12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31" name="Google Shape;131;p42"/>
          <p:cNvSpPr txBox="1">
            <a:spLocks noGrp="1"/>
          </p:cNvSpPr>
          <p:nvPr>
            <p:ph type="body" idx="1"/>
          </p:nvPr>
        </p:nvSpPr>
        <p:spPr>
          <a:xfrm>
            <a:off x="2549875" y="611125"/>
            <a:ext cx="10183200" cy="610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endParaRPr sz="2200" dirty="0"/>
          </a:p>
          <a:p>
            <a:pPr marL="457200" lvl="0" indent="-3683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200"/>
              <a:buChar char="•"/>
            </a:pPr>
            <a:r>
              <a:rPr lang="en-US" sz="2200" dirty="0">
                <a:solidFill>
                  <a:schemeClr val="dk1"/>
                </a:solidFill>
              </a:rPr>
              <a:t>Increased from Intermediate to </a:t>
            </a:r>
            <a:r>
              <a:rPr lang="en-US" sz="2200" b="1" i="1" dirty="0">
                <a:solidFill>
                  <a:srgbClr val="00B050"/>
                </a:solidFill>
              </a:rPr>
              <a:t>Advanced</a:t>
            </a:r>
            <a:r>
              <a:rPr lang="en-US" sz="2200" dirty="0">
                <a:solidFill>
                  <a:schemeClr val="dk1"/>
                </a:solidFill>
              </a:rPr>
              <a:t> on College and Career Readiness Rubric for our Signature Program!</a:t>
            </a:r>
            <a:endParaRPr sz="2200" dirty="0"/>
          </a:p>
          <a:p>
            <a:pPr marL="457200" lvl="0" indent="-3683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200"/>
              <a:buChar char="•"/>
            </a:pPr>
            <a:r>
              <a:rPr lang="en-US" sz="2200" dirty="0">
                <a:solidFill>
                  <a:schemeClr val="dk1"/>
                </a:solidFill>
              </a:rPr>
              <a:t>The Office of Curriculum and Instruction awarded:</a:t>
            </a:r>
            <a:endParaRPr sz="2200" dirty="0"/>
          </a:p>
          <a:p>
            <a:pPr marL="914400" lvl="1" indent="-3683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200"/>
              <a:buChar char="–"/>
            </a:pPr>
            <a:r>
              <a:rPr lang="en-US" sz="2200" dirty="0">
                <a:solidFill>
                  <a:schemeClr val="dk1"/>
                </a:solidFill>
              </a:rPr>
              <a:t>Linda Williams, </a:t>
            </a:r>
            <a:r>
              <a:rPr lang="en-US" sz="2200" i="1" dirty="0">
                <a:solidFill>
                  <a:schemeClr val="dk1"/>
                </a:solidFill>
              </a:rPr>
              <a:t>ELA Middle School Instructional Coach </a:t>
            </a:r>
            <a:endParaRPr sz="2200" dirty="0"/>
          </a:p>
          <a:p>
            <a:pPr marL="914400" lvl="1" indent="-3683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200"/>
              <a:buChar char="–"/>
            </a:pPr>
            <a:r>
              <a:rPr lang="en-US" sz="2200" dirty="0">
                <a:solidFill>
                  <a:schemeClr val="dk1"/>
                </a:solidFill>
              </a:rPr>
              <a:t>Ashley Williams, </a:t>
            </a:r>
            <a:r>
              <a:rPr lang="en-US" sz="2200" i="1" dirty="0">
                <a:solidFill>
                  <a:schemeClr val="dk1"/>
                </a:solidFill>
              </a:rPr>
              <a:t>ELA Middle School Teacher</a:t>
            </a:r>
            <a:endParaRPr sz="2200" dirty="0"/>
          </a:p>
          <a:p>
            <a:pPr marL="457200" lvl="0" indent="-3683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200"/>
              <a:buChar char="•"/>
            </a:pPr>
            <a:r>
              <a:rPr lang="en-US" sz="2200" dirty="0">
                <a:solidFill>
                  <a:schemeClr val="dk1"/>
                </a:solidFill>
              </a:rPr>
              <a:t>Principal Portee was awarded the </a:t>
            </a:r>
            <a:r>
              <a:rPr lang="en-US" sz="2200" b="1" i="1" dirty="0" err="1">
                <a:solidFill>
                  <a:schemeClr val="dk1"/>
                </a:solidFill>
              </a:rPr>
              <a:t>APYes</a:t>
            </a:r>
            <a:r>
              <a:rPr lang="en-US" sz="2200" b="1" i="1" dirty="0">
                <a:solidFill>
                  <a:schemeClr val="dk1"/>
                </a:solidFill>
              </a:rPr>
              <a:t> Award </a:t>
            </a:r>
            <a:r>
              <a:rPr lang="en-US" sz="2200" dirty="0">
                <a:solidFill>
                  <a:schemeClr val="dk1"/>
                </a:solidFill>
              </a:rPr>
              <a:t>for the </a:t>
            </a:r>
            <a:r>
              <a:rPr lang="en-US" sz="2200" b="1" i="1" dirty="0">
                <a:solidFill>
                  <a:schemeClr val="dk1"/>
                </a:solidFill>
              </a:rPr>
              <a:t>Go Team’s Excellence </a:t>
            </a:r>
            <a:r>
              <a:rPr lang="en-US" sz="2200" b="1" dirty="0">
                <a:solidFill>
                  <a:schemeClr val="dk1"/>
                </a:solidFill>
              </a:rPr>
              <a:t>in Leadership</a:t>
            </a:r>
            <a:r>
              <a:rPr lang="en-US" sz="2200" dirty="0">
                <a:solidFill>
                  <a:schemeClr val="dk1"/>
                </a:solidFill>
              </a:rPr>
              <a:t>!</a:t>
            </a:r>
            <a:endParaRPr sz="2200" dirty="0"/>
          </a:p>
          <a:p>
            <a:pPr marL="457200" lvl="0" indent="-3683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200"/>
              <a:buChar char="•"/>
            </a:pPr>
            <a:r>
              <a:rPr lang="en-US" sz="2200" dirty="0">
                <a:solidFill>
                  <a:schemeClr val="dk1"/>
                </a:solidFill>
              </a:rPr>
              <a:t>Ms. Parkmon presented at a national conference for Parent Liaisons.</a:t>
            </a:r>
            <a:endParaRPr sz="2200" dirty="0">
              <a:solidFill>
                <a:schemeClr val="dk1"/>
              </a:solidFill>
            </a:endParaRPr>
          </a:p>
          <a:p>
            <a:pPr marL="457200" lvl="0" indent="-3683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200"/>
              <a:buChar char="•"/>
            </a:pPr>
            <a:r>
              <a:rPr lang="en-US" sz="2200" dirty="0">
                <a:solidFill>
                  <a:schemeClr val="dk1"/>
                </a:solidFill>
              </a:rPr>
              <a:t>Top Score in the District for Employee Engagement on the Q12 Survey!</a:t>
            </a:r>
            <a:endParaRPr sz="2200" dirty="0"/>
          </a:p>
          <a:p>
            <a:pPr marL="457200" lvl="0" indent="-3683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200"/>
              <a:buChar char="•"/>
            </a:pPr>
            <a:r>
              <a:rPr lang="en-US" sz="2200" dirty="0">
                <a:solidFill>
                  <a:schemeClr val="dk1"/>
                </a:solidFill>
              </a:rPr>
              <a:t>Awarded Engagement Award for 95% STAFF ATTENDANCE! </a:t>
            </a:r>
            <a:endParaRPr sz="2200" dirty="0"/>
          </a:p>
          <a:p>
            <a:pPr marL="457200" lvl="0" indent="-3683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200"/>
              <a:buChar char="•"/>
            </a:pPr>
            <a:r>
              <a:rPr lang="en-US" sz="2200" dirty="0">
                <a:solidFill>
                  <a:schemeClr val="dk1"/>
                </a:solidFill>
              </a:rPr>
              <a:t>Awarded Highest Attendance for Students- 95.0 (ADA)</a:t>
            </a:r>
            <a:endParaRPr sz="2200" dirty="0"/>
          </a:p>
          <a:p>
            <a:pPr marL="457200" lvl="0" indent="-3683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200"/>
              <a:buChar char="•"/>
            </a:pPr>
            <a:r>
              <a:rPr lang="en-US" sz="2200" b="1" dirty="0">
                <a:solidFill>
                  <a:srgbClr val="00B050"/>
                </a:solidFill>
                <a:latin typeface="Corben"/>
                <a:ea typeface="Corben"/>
                <a:cs typeface="Corben"/>
                <a:sym typeface="Corben"/>
              </a:rPr>
              <a:t>Highest</a:t>
            </a:r>
            <a:r>
              <a:rPr lang="en-US" sz="2200" dirty="0">
                <a:solidFill>
                  <a:schemeClr val="dk1"/>
                </a:solidFill>
              </a:rPr>
              <a:t> growth in MATH scores on the EOG in the DISTRICT at the Middle School level.</a:t>
            </a:r>
            <a:endParaRPr sz="2200" dirty="0">
              <a:solidFill>
                <a:schemeClr val="dk1"/>
              </a:solidFill>
            </a:endParaRPr>
          </a:p>
          <a:p>
            <a:pPr marL="114300" lvl="0" indent="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endParaRPr sz="2000" dirty="0">
              <a:solidFill>
                <a:schemeClr val="dk1"/>
              </a:solidFill>
            </a:endParaRPr>
          </a:p>
        </p:txBody>
      </p:sp>
      <p:pic>
        <p:nvPicPr>
          <p:cNvPr id="132" name="Google Shape;132;p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84656">
            <a:off x="82052" y="-255054"/>
            <a:ext cx="2641600" cy="3441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8922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err="1"/>
              <a:t>Artesza</a:t>
            </a:r>
            <a:r>
              <a:rPr lang="en-US" sz="2000" dirty="0"/>
              <a:t> </a:t>
            </a:r>
            <a:r>
              <a:rPr lang="en-US" sz="2000" dirty="0" err="1"/>
              <a:t>Portee</a:t>
            </a:r>
            <a:r>
              <a:rPr lang="en-US" sz="2000" dirty="0"/>
              <a:t>– Sylvan Middle School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E3E2AC-ACB3-5544-BE29-32D30D23532C}" type="slidenum">
              <a:rPr lang="en-US" smtClean="0"/>
              <a:pPr/>
              <a:t>6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38350" y="6585904"/>
            <a:ext cx="2571750" cy="150041"/>
          </a:xfrm>
          <a:prstGeom prst="rect">
            <a:avLst/>
          </a:prstGeom>
        </p:spPr>
        <p:txBody>
          <a:bodyPr wrap="none" anchor="ctr" anchorCtr="0">
            <a:noAutofit/>
          </a:bodyPr>
          <a:lstStyle/>
          <a:p>
            <a:pPr eaLnBrk="0" hangingPunct="0"/>
            <a:r>
              <a:rPr lang="en-US" sz="525" dirty="0">
                <a:solidFill>
                  <a:schemeClr val="accent4"/>
                </a:solidFill>
              </a:rPr>
              <a:t>Copyright © 2019 Gallup, Inc. All rights reserved.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1729004" y="603203"/>
            <a:ext cx="2881097" cy="665701"/>
          </a:xfrm>
          <a:prstGeom prst="rect">
            <a:avLst/>
          </a:prstGeom>
        </p:spPr>
        <p:txBody>
          <a:bodyPr/>
          <a:lstStyle>
            <a:lvl1pPr marL="257175" indent="-257175" algn="l" rtl="0" eaLnBrk="0" fontAlgn="base" hangingPunct="0">
              <a:spcBef>
                <a:spcPts val="45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rtl="0" eaLnBrk="0" fontAlgn="base" hangingPunct="0">
              <a:spcBef>
                <a:spcPts val="450"/>
              </a:spcBef>
              <a:spcAft>
                <a:spcPct val="0"/>
              </a:spcAft>
              <a:buClrTx/>
              <a:buFont typeface="Arial" charset="0"/>
              <a:buChar char="–"/>
              <a:defRPr sz="1350">
                <a:solidFill>
                  <a:schemeClr val="tx1"/>
                </a:solidFill>
                <a:latin typeface="+mn-lt"/>
                <a:cs typeface="+mn-cs"/>
              </a:defRPr>
            </a:lvl2pPr>
            <a:lvl3pPr marL="857250" indent="-171450" algn="l" rtl="0" eaLnBrk="0" fontAlgn="base" hangingPunct="0">
              <a:spcBef>
                <a:spcPts val="45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+mn-lt"/>
                <a:cs typeface="+mn-cs"/>
              </a:defRPr>
            </a:lvl3pPr>
            <a:lvl4pPr marL="1200150" indent="-171450" algn="l" rtl="0" eaLnBrk="0" fontAlgn="base" hangingPunct="0">
              <a:spcBef>
                <a:spcPts val="450"/>
              </a:spcBef>
              <a:spcAft>
                <a:spcPct val="0"/>
              </a:spcAft>
              <a:buClrTx/>
              <a:buFont typeface="Times" pitchFamily="18" charset="0"/>
              <a:buChar char="–"/>
              <a:defRPr sz="1050">
                <a:solidFill>
                  <a:schemeClr val="tx1"/>
                </a:solidFill>
                <a:latin typeface="+mn-lt"/>
                <a:cs typeface="+mn-cs"/>
              </a:defRPr>
            </a:lvl4pPr>
            <a:lvl5pPr marL="1543050" indent="-171450" algn="l" rtl="0" eaLnBrk="0" fontAlgn="base" hangingPunct="0">
              <a:spcBef>
                <a:spcPts val="450"/>
              </a:spcBef>
              <a:spcAft>
                <a:spcPct val="0"/>
              </a:spcAft>
              <a:buClrTx/>
              <a:buFont typeface="Times" pitchFamily="18" charset="0"/>
              <a:buChar char="»"/>
              <a:defRPr sz="900">
                <a:solidFill>
                  <a:schemeClr val="tx1"/>
                </a:solidFill>
                <a:latin typeface="+mn-lt"/>
                <a:cs typeface="+mn-cs"/>
              </a:defRPr>
            </a:lvl5pPr>
            <a:lvl6pPr marL="1885950" indent="-171450" algn="l" rtl="0" fontAlgn="base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»"/>
              <a:defRPr sz="1050">
                <a:solidFill>
                  <a:schemeClr val="bg2"/>
                </a:solidFill>
                <a:latin typeface="+mn-lt"/>
                <a:cs typeface="+mn-cs"/>
              </a:defRPr>
            </a:lvl6pPr>
            <a:lvl7pPr marL="2228850" indent="-171450" algn="l" rtl="0" fontAlgn="base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»"/>
              <a:defRPr sz="1050">
                <a:solidFill>
                  <a:schemeClr val="bg2"/>
                </a:solidFill>
                <a:latin typeface="+mn-lt"/>
                <a:cs typeface="+mn-cs"/>
              </a:defRPr>
            </a:lvl7pPr>
            <a:lvl8pPr marL="2571750" indent="-171450" algn="l" rtl="0" fontAlgn="base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»"/>
              <a:defRPr sz="1050">
                <a:solidFill>
                  <a:schemeClr val="bg2"/>
                </a:solidFill>
                <a:latin typeface="+mn-lt"/>
                <a:cs typeface="+mn-cs"/>
              </a:defRPr>
            </a:lvl8pPr>
            <a:lvl9pPr marL="2914650" indent="-171450" algn="l" rtl="0" fontAlgn="base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»"/>
              <a:defRPr sz="105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kern="0" dirty="0">
                <a:solidFill>
                  <a:schemeClr val="accent2"/>
                </a:solidFill>
              </a:rPr>
              <a:t>–––</a:t>
            </a:r>
          </a:p>
          <a:p>
            <a:pPr marL="0" indent="0">
              <a:buNone/>
              <a:defRPr sz="1862" b="0" i="0" u="none" strike="noStrike" kern="1200" spc="0" baseline="0">
                <a:solidFill>
                  <a:srgbClr val="404545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100" spc="100" dirty="0">
                <a:solidFill>
                  <a:schemeClr val="tx2"/>
                </a:solidFill>
              </a:rPr>
              <a:t>TALENT:</a:t>
            </a:r>
          </a:p>
          <a:p>
            <a:pPr marL="0" indent="0">
              <a:buNone/>
            </a:pPr>
            <a:r>
              <a:rPr lang="en-US" sz="1050" kern="0" dirty="0"/>
              <a:t>The </a:t>
            </a:r>
            <a:r>
              <a:rPr lang="en-US" sz="1050" b="1" kern="0" dirty="0"/>
              <a:t>natural capacity </a:t>
            </a:r>
            <a:r>
              <a:rPr lang="en-US" sz="1050" kern="0" dirty="0"/>
              <a:t>for </a:t>
            </a:r>
            <a:r>
              <a:rPr lang="en-US" sz="1050" kern="0" dirty="0">
                <a:solidFill>
                  <a:schemeClr val="accent2"/>
                </a:solidFill>
              </a:rPr>
              <a:t>excellence</a:t>
            </a:r>
            <a:r>
              <a:rPr lang="en-US" sz="1050" kern="0" dirty="0">
                <a:solidFill>
                  <a:schemeClr val="tx2"/>
                </a:solidFill>
              </a:rPr>
              <a:t>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493689"/>
              </p:ext>
            </p:extLst>
          </p:nvPr>
        </p:nvGraphicFramePr>
        <p:xfrm>
          <a:off x="1729004" y="1477390"/>
          <a:ext cx="3385247" cy="1809141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1509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9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22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44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8808">
                <a:tc gridSpan="4"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2"/>
                          </a:solidFill>
                        </a:rPr>
                        <a:t>TEACHERINSIGHT HIRE DATA</a:t>
                      </a:r>
                      <a:endParaRPr lang="en-US" sz="1100" b="1" dirty="0">
                        <a:solidFill>
                          <a:schemeClr val="tx2"/>
                        </a:solidFill>
                        <a:latin typeface="+mn-lt"/>
                        <a:cs typeface="Arial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632">
                <a:tc>
                  <a:txBody>
                    <a:bodyPr/>
                    <a:lstStyle/>
                    <a:p>
                      <a:pPr algn="ctr"/>
                      <a:endParaRPr lang="en-US" sz="1050" b="1" dirty="0">
                        <a:solidFill>
                          <a:schemeClr val="tx2"/>
                        </a:solidFill>
                        <a:latin typeface="+mn-lt"/>
                        <a:cs typeface="Arial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baseline="0" dirty="0">
                          <a:solidFill>
                            <a:schemeClr val="tx2"/>
                          </a:solidFill>
                          <a:latin typeface="+mn-lt"/>
                          <a:cs typeface="Arial"/>
                        </a:rPr>
                        <a:t>2016</a:t>
                      </a:r>
                      <a:endParaRPr lang="en-US" sz="1100" b="1" dirty="0">
                        <a:solidFill>
                          <a:schemeClr val="tx2"/>
                        </a:solidFill>
                        <a:latin typeface="+mn-lt"/>
                        <a:cs typeface="Arial"/>
                      </a:endParaRPr>
                    </a:p>
                  </a:txBody>
                  <a:tcPr marL="68580" marR="68580" marT="34290" marB="34290" anchor="ctr"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Arial"/>
                        </a:rPr>
                        <a:t>2017</a:t>
                      </a:r>
                    </a:p>
                  </a:txBody>
                  <a:tcPr marL="68580" marR="68580" marT="34290" marB="34290" anchor="ctr"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tx2"/>
                          </a:solidFill>
                          <a:latin typeface="+mn-lt"/>
                          <a:cs typeface="Arial"/>
                        </a:rPr>
                        <a:t>2018</a:t>
                      </a:r>
                    </a:p>
                  </a:txBody>
                  <a:tcPr marL="68580" marR="68580" marT="34290" marB="34290" anchor="ctr"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6749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tx2"/>
                          </a:solidFill>
                          <a:latin typeface="+mn-lt"/>
                        </a:rPr>
                        <a:t>Number</a:t>
                      </a:r>
                      <a:r>
                        <a:rPr lang="en-US" sz="1100" b="1" baseline="0" dirty="0">
                          <a:solidFill>
                            <a:schemeClr val="tx2"/>
                          </a:solidFill>
                          <a:latin typeface="+mn-lt"/>
                        </a:rPr>
                        <a:t> of Hires</a:t>
                      </a:r>
                      <a:endParaRPr lang="en-US" sz="1100" b="1" dirty="0">
                        <a:solidFill>
                          <a:schemeClr val="tx2"/>
                        </a:solidFill>
                        <a:latin typeface="+mn-lt"/>
                        <a:cs typeface="Arial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kern="1200" dirty="0">
                          <a:solidFill>
                            <a:srgbClr val="404545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350" marR="6350" marT="6350" marB="0" anchor="ctr"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13</a:t>
                      </a:r>
                    </a:p>
                  </a:txBody>
                  <a:tcPr anchor="ctr"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8580" marR="68580" marT="34290" marB="34290" anchor="ctr"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75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tx2"/>
                          </a:solidFill>
                          <a:latin typeface="+mn-lt"/>
                          <a:cs typeface="+mn-cs"/>
                        </a:rPr>
                        <a:t>%</a:t>
                      </a:r>
                      <a:r>
                        <a:rPr lang="en-US" sz="1100" b="1" baseline="0" dirty="0">
                          <a:solidFill>
                            <a:schemeClr val="tx2"/>
                          </a:solidFill>
                          <a:latin typeface="+mn-lt"/>
                          <a:cs typeface="+mn-cs"/>
                        </a:rPr>
                        <a:t> in Top Half</a:t>
                      </a:r>
                      <a:endParaRPr lang="en-US" sz="1100" b="1" dirty="0">
                        <a:solidFill>
                          <a:schemeClr val="tx2"/>
                        </a:solidFill>
                        <a:latin typeface="+mn-lt"/>
                        <a:cs typeface="Arial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404545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6350" marR="6350" marT="6350" marB="0" anchor="ctr"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85%</a:t>
                      </a:r>
                    </a:p>
                  </a:txBody>
                  <a:tcPr anchor="ctr"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80%</a:t>
                      </a:r>
                    </a:p>
                  </a:txBody>
                  <a:tcPr marL="68580" marR="68580" marT="34290" marB="34290" anchor="ctr"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75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tx2"/>
                          </a:solidFill>
                          <a:latin typeface="+mn-lt"/>
                        </a:rPr>
                        <a:t>% in Top</a:t>
                      </a:r>
                      <a:r>
                        <a:rPr lang="en-US" sz="1100" b="1" baseline="0" dirty="0">
                          <a:solidFill>
                            <a:schemeClr val="tx2"/>
                          </a:solidFill>
                          <a:latin typeface="+mn-lt"/>
                        </a:rPr>
                        <a:t> Quartile</a:t>
                      </a:r>
                      <a:endParaRPr lang="en-US" sz="1100" b="1" dirty="0">
                        <a:solidFill>
                          <a:schemeClr val="tx2"/>
                        </a:solidFill>
                        <a:latin typeface="+mn-lt"/>
                        <a:cs typeface="Arial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404545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6350" marR="6350" marT="6350" marB="0" anchor="ctr"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46%</a:t>
                      </a:r>
                    </a:p>
                  </a:txBody>
                  <a:tcPr anchor="ctr"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80%</a:t>
                      </a:r>
                    </a:p>
                  </a:txBody>
                  <a:tcPr marL="68580" marR="68580" marT="34290" marB="34290" anchor="ctr"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121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tx2"/>
                          </a:solidFill>
                          <a:latin typeface="+mn-lt"/>
                        </a:rPr>
                        <a:t>Average Score</a:t>
                      </a:r>
                      <a:endParaRPr lang="en-US" sz="1100" b="1" dirty="0">
                        <a:solidFill>
                          <a:schemeClr val="tx2"/>
                        </a:solidFill>
                        <a:latin typeface="+mn-lt"/>
                        <a:cs typeface="Arial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404545"/>
                          </a:solidFill>
                          <a:effectLst/>
                          <a:latin typeface="Arial" panose="020B0604020202020204" pitchFamily="34" charset="0"/>
                        </a:rPr>
                        <a:t>79.25</a:t>
                      </a:r>
                    </a:p>
                  </a:txBody>
                  <a:tcPr marL="6350" marR="6350" marT="6350" marB="0" anchor="ctr"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78.08</a:t>
                      </a:r>
                    </a:p>
                  </a:txBody>
                  <a:tcPr anchor="ctr"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78.40</a:t>
                      </a:r>
                    </a:p>
                  </a:txBody>
                  <a:tcPr marL="68580" marR="68580" marT="34290" marB="34290" anchor="ctr"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Content Placeholder 3"/>
          <p:cNvSpPr txBox="1">
            <a:spLocks/>
          </p:cNvSpPr>
          <p:nvPr/>
        </p:nvSpPr>
        <p:spPr>
          <a:xfrm>
            <a:off x="1646802" y="3188866"/>
            <a:ext cx="3888761" cy="707971"/>
          </a:xfrm>
          <a:prstGeom prst="rect">
            <a:avLst/>
          </a:prstGeom>
        </p:spPr>
        <p:txBody>
          <a:bodyPr/>
          <a:lstStyle>
            <a:lvl1pPr marL="257175" indent="-257175" algn="l" rtl="0" eaLnBrk="0" fontAlgn="base" hangingPunct="0">
              <a:spcBef>
                <a:spcPts val="45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rtl="0" eaLnBrk="0" fontAlgn="base" hangingPunct="0">
              <a:spcBef>
                <a:spcPts val="450"/>
              </a:spcBef>
              <a:spcAft>
                <a:spcPct val="0"/>
              </a:spcAft>
              <a:buClrTx/>
              <a:buFont typeface="Arial" charset="0"/>
              <a:buChar char="–"/>
              <a:defRPr sz="1350">
                <a:solidFill>
                  <a:schemeClr val="tx1"/>
                </a:solidFill>
                <a:latin typeface="+mn-lt"/>
                <a:cs typeface="+mn-cs"/>
              </a:defRPr>
            </a:lvl2pPr>
            <a:lvl3pPr marL="857250" indent="-171450" algn="l" rtl="0" eaLnBrk="0" fontAlgn="base" hangingPunct="0">
              <a:spcBef>
                <a:spcPts val="45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+mn-lt"/>
                <a:cs typeface="+mn-cs"/>
              </a:defRPr>
            </a:lvl3pPr>
            <a:lvl4pPr marL="1200150" indent="-171450" algn="l" rtl="0" eaLnBrk="0" fontAlgn="base" hangingPunct="0">
              <a:spcBef>
                <a:spcPts val="450"/>
              </a:spcBef>
              <a:spcAft>
                <a:spcPct val="0"/>
              </a:spcAft>
              <a:buClrTx/>
              <a:buFont typeface="Times" pitchFamily="18" charset="0"/>
              <a:buChar char="–"/>
              <a:defRPr sz="1050">
                <a:solidFill>
                  <a:schemeClr val="tx1"/>
                </a:solidFill>
                <a:latin typeface="+mn-lt"/>
                <a:cs typeface="+mn-cs"/>
              </a:defRPr>
            </a:lvl4pPr>
            <a:lvl5pPr marL="1543050" indent="-171450" algn="l" rtl="0" eaLnBrk="0" fontAlgn="base" hangingPunct="0">
              <a:spcBef>
                <a:spcPts val="450"/>
              </a:spcBef>
              <a:spcAft>
                <a:spcPct val="0"/>
              </a:spcAft>
              <a:buClrTx/>
              <a:buFont typeface="Times" pitchFamily="18" charset="0"/>
              <a:buChar char="»"/>
              <a:defRPr sz="900">
                <a:solidFill>
                  <a:schemeClr val="tx1"/>
                </a:solidFill>
                <a:latin typeface="+mn-lt"/>
                <a:cs typeface="+mn-cs"/>
              </a:defRPr>
            </a:lvl5pPr>
            <a:lvl6pPr marL="1885950" indent="-171450" algn="l" rtl="0" fontAlgn="base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»"/>
              <a:defRPr sz="1050">
                <a:solidFill>
                  <a:schemeClr val="bg2"/>
                </a:solidFill>
                <a:latin typeface="+mn-lt"/>
                <a:cs typeface="+mn-cs"/>
              </a:defRPr>
            </a:lvl6pPr>
            <a:lvl7pPr marL="2228850" indent="-171450" algn="l" rtl="0" fontAlgn="base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»"/>
              <a:defRPr sz="1050">
                <a:solidFill>
                  <a:schemeClr val="bg2"/>
                </a:solidFill>
                <a:latin typeface="+mn-lt"/>
                <a:cs typeface="+mn-cs"/>
              </a:defRPr>
            </a:lvl7pPr>
            <a:lvl8pPr marL="2571750" indent="-171450" algn="l" rtl="0" fontAlgn="base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»"/>
              <a:defRPr sz="1050">
                <a:solidFill>
                  <a:schemeClr val="bg2"/>
                </a:solidFill>
                <a:latin typeface="+mn-lt"/>
                <a:cs typeface="+mn-cs"/>
              </a:defRPr>
            </a:lvl8pPr>
            <a:lvl9pPr marL="2914650" indent="-171450" algn="l" rtl="0" fontAlgn="base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»"/>
              <a:defRPr sz="105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kern="0" dirty="0">
                <a:solidFill>
                  <a:schemeClr val="accent2"/>
                </a:solidFill>
              </a:rPr>
              <a:t>–––</a:t>
            </a:r>
          </a:p>
          <a:p>
            <a:pPr marL="0" indent="0">
              <a:buNone/>
              <a:defRPr sz="1862" b="0" i="0" u="none" strike="noStrike" kern="1200" spc="0" baseline="0">
                <a:solidFill>
                  <a:srgbClr val="404545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100" spc="100" dirty="0">
                <a:solidFill>
                  <a:schemeClr val="tx2"/>
                </a:solidFill>
              </a:rPr>
              <a:t>STRENGTHS</a:t>
            </a:r>
            <a:r>
              <a:rPr lang="en-US" sz="1050" spc="100" dirty="0">
                <a:solidFill>
                  <a:schemeClr val="tx2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1050" kern="0" dirty="0"/>
              <a:t>The ability to  </a:t>
            </a:r>
            <a:r>
              <a:rPr lang="en-US" sz="1050" b="1" kern="0" dirty="0"/>
              <a:t>consistently produce </a:t>
            </a:r>
            <a:r>
              <a:rPr lang="en-US" sz="1050" kern="0" dirty="0"/>
              <a:t>a positive outcome through </a:t>
            </a:r>
            <a:r>
              <a:rPr lang="en-US" sz="1050" kern="0" dirty="0">
                <a:solidFill>
                  <a:schemeClr val="accent2"/>
                </a:solidFill>
              </a:rPr>
              <a:t>near-perfect performance </a:t>
            </a:r>
            <a:r>
              <a:rPr lang="en-US" sz="1050" kern="0" dirty="0"/>
              <a:t>in a specific task.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1777961" y="4137860"/>
          <a:ext cx="2164774" cy="221995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1647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925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1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Arial"/>
                        </a:rPr>
                        <a:t>CLIFTONSTRENGTHS TOP 5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21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Achiever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21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Learner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21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Deliberative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21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Analytical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21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Responsibility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4139381" y="4137860"/>
            <a:ext cx="6223820" cy="22070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137160" tIns="137160" rIns="137160" bIns="137160" rtlCol="0">
            <a:normAutofit/>
          </a:bodyPr>
          <a:lstStyle/>
          <a:p>
            <a:pPr marL="0" indent="0">
              <a:spcAft>
                <a:spcPts val="450"/>
              </a:spcAft>
              <a:buNone/>
            </a:pPr>
            <a:r>
              <a:rPr lang="en-US" sz="1050" b="1" spc="150" dirty="0">
                <a:solidFill>
                  <a:schemeClr val="tx2"/>
                </a:solidFill>
              </a:rPr>
              <a:t>PLAY TO:</a:t>
            </a:r>
          </a:p>
          <a:p>
            <a:pPr marL="209540" indent="-209540"/>
            <a:r>
              <a:rPr lang="en-US" sz="1173" dirty="0">
                <a:solidFill>
                  <a:srgbClr val="404545"/>
                </a:solidFill>
              </a:rPr>
              <a:t>When there are times that require extra work, call on this person. Remember that the saying “If you want to get a job done, ask a busy person” is generally true.</a:t>
            </a:r>
          </a:p>
          <a:p>
            <a:pPr marL="209540" indent="-209540"/>
            <a:r>
              <a:rPr lang="en-US" sz="1173" dirty="0">
                <a:solidFill>
                  <a:srgbClr val="404545"/>
                </a:solidFill>
              </a:rPr>
              <a:t>When this person finishes a job, a rest or an easy assignment is rarely the reward he wants. He will be much more motivated if you give recognition for past achievement and then a new goal that stretches him.</a:t>
            </a:r>
          </a:p>
          <a:p>
            <a:pPr marL="209540" indent="-209540"/>
            <a:r>
              <a:rPr lang="en-US" sz="1173" dirty="0">
                <a:solidFill>
                  <a:srgbClr val="404545"/>
                </a:solidFill>
              </a:rPr>
              <a:t>Help him measure what he gets done. He may well enjoy keeping track of hours, but, more importantly, he should have a way to measure cumulative production.</a:t>
            </a:r>
          </a:p>
          <a:p>
            <a:pPr marL="209540" indent="-209540"/>
            <a:endParaRPr lang="en-US" sz="1173" dirty="0">
              <a:solidFill>
                <a:srgbClr val="404545"/>
              </a:solidFill>
            </a:endParaRPr>
          </a:p>
        </p:txBody>
      </p:sp>
      <p:graphicFrame>
        <p:nvGraphicFramePr>
          <p:cNvPr id="12" name="Content Placeholder 6"/>
          <p:cNvGraphicFramePr>
            <a:graphicFrameLocks/>
          </p:cNvGraphicFramePr>
          <p:nvPr>
            <p:extLst/>
          </p:nvPr>
        </p:nvGraphicFramePr>
        <p:xfrm>
          <a:off x="5417575" y="1268903"/>
          <a:ext cx="4945627" cy="2742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Diagram 3"/>
          <p:cNvGraphicFramePr/>
          <p:nvPr>
            <p:extLst/>
          </p:nvPr>
        </p:nvGraphicFramePr>
        <p:xfrm>
          <a:off x="5334001" y="372646"/>
          <a:ext cx="5029200" cy="128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67805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ight Arrow 66"/>
          <p:cNvSpPr/>
          <p:nvPr/>
        </p:nvSpPr>
        <p:spPr>
          <a:xfrm>
            <a:off x="8804403" y="4229694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Right Arrow 62"/>
          <p:cNvSpPr/>
          <p:nvPr/>
        </p:nvSpPr>
        <p:spPr>
          <a:xfrm>
            <a:off x="8804403" y="2928372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Right Arrow 52"/>
          <p:cNvSpPr/>
          <p:nvPr/>
        </p:nvSpPr>
        <p:spPr>
          <a:xfrm>
            <a:off x="8754237" y="6187510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Right Arrow 43"/>
          <p:cNvSpPr/>
          <p:nvPr/>
        </p:nvSpPr>
        <p:spPr>
          <a:xfrm>
            <a:off x="8754237" y="538526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Right Arrow 42"/>
          <p:cNvSpPr/>
          <p:nvPr/>
        </p:nvSpPr>
        <p:spPr>
          <a:xfrm>
            <a:off x="4527681" y="619595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Right Arrow 58"/>
          <p:cNvSpPr/>
          <p:nvPr/>
        </p:nvSpPr>
        <p:spPr>
          <a:xfrm>
            <a:off x="4595358" y="4173018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4586305" y="2922370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Right Arrow 55"/>
          <p:cNvSpPr/>
          <p:nvPr/>
        </p:nvSpPr>
        <p:spPr>
          <a:xfrm>
            <a:off x="4517702" y="5283539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49885"/>
            <a:ext cx="9144000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Arial"/>
                <a:cs typeface="Arial"/>
              </a:rPr>
              <a:t>Sylvan Hills Middle (Carver Cluster)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2311324" y="3775013"/>
            <a:ext cx="2649126" cy="2929735"/>
            <a:chOff x="1378722" y="3502754"/>
            <a:chExt cx="2639280" cy="5348536"/>
          </a:xfrm>
        </p:grpSpPr>
        <p:sp>
          <p:nvSpPr>
            <p:cNvPr id="38" name="Rounded Rectangle 37"/>
            <p:cNvSpPr/>
            <p:nvPr/>
          </p:nvSpPr>
          <p:spPr>
            <a:xfrm>
              <a:off x="1392623" y="3502754"/>
              <a:ext cx="2618772" cy="2169080"/>
            </a:xfrm>
            <a:prstGeom prst="rect">
              <a:avLst/>
            </a:prstGeom>
            <a:solidFill>
              <a:srgbClr val="FFD5D5"/>
            </a:solidFill>
            <a:ln w="25400" cap="flat" cmpd="sng" algn="ctr">
              <a:solidFill>
                <a:srgbClr val="E3A3A3"/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spcAft>
                  <a:spcPts val="225"/>
                </a:spcAft>
                <a:buFont typeface="+mj-lt"/>
                <a:buAutoNum type="arabicPeriod" startAt="4"/>
              </a:pPr>
              <a:endPara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28600" indent="-228600">
                <a:buFont typeface="+mj-lt"/>
                <a:buAutoNum type="arabicPeriod" startAt="4"/>
                <a:defRPr/>
              </a:pPr>
              <a:r>
                <a:rPr lang="en-US" sz="9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Foster a culture of ongoing support for teacher development.</a:t>
              </a:r>
            </a:p>
            <a:p>
              <a:pPr marL="228600" indent="-228600">
                <a:buFont typeface="+mj-lt"/>
                <a:buAutoNum type="arabicPeriod" startAt="4"/>
                <a:defRPr/>
              </a:pPr>
              <a:r>
                <a:rPr lang="en-US" sz="9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Recruit and maintain highly talented faculty/staff trained in researched-based best for developing the total middle school student (academically, socially, and emotionally)</a:t>
              </a:r>
            </a:p>
            <a:p>
              <a:pPr>
                <a:defRPr/>
              </a:pPr>
              <a:endParaRPr 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1378722" y="5797874"/>
              <a:ext cx="2632673" cy="130056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5400" cap="flat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225"/>
                </a:spcAft>
              </a:pPr>
              <a:endPara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spcAft>
                  <a:spcPts val="225"/>
                </a:spcAft>
              </a:pPr>
              <a:r>
                <a:rPr lang="en-US" sz="9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1385329" y="7455395"/>
              <a:ext cx="2632673" cy="139589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7"/>
                <a:defRPr/>
              </a:pPr>
              <a:r>
                <a:rPr lang="en-US" sz="9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Provide increased teaching and </a:t>
              </a:r>
              <a:r>
                <a:rPr lang="en-US" sz="900" b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learning opportunities </a:t>
              </a:r>
              <a:r>
                <a:rPr lang="en-US" sz="9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all staff and students.</a:t>
              </a:r>
            </a:p>
          </p:txBody>
        </p:sp>
        <p:sp>
          <p:nvSpPr>
            <p:cNvPr id="49" name="Rounded Rectangle 38"/>
            <p:cNvSpPr/>
            <p:nvPr/>
          </p:nvSpPr>
          <p:spPr>
            <a:xfrm>
              <a:off x="1378919" y="5749012"/>
              <a:ext cx="2632673" cy="162920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5400" cap="flat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spcAft>
                  <a:spcPts val="225"/>
                </a:spcAft>
                <a:buFont typeface="+mj-lt"/>
                <a:buAutoNum type="arabicPeriod" startAt="6"/>
              </a:pPr>
              <a:r>
                <a:rPr lang="en-US" sz="9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Engage all facets of the community as partners and align people and resource to maximize impact.</a:t>
              </a:r>
            </a:p>
          </p:txBody>
        </p:sp>
      </p:grpSp>
      <p:sp>
        <p:nvSpPr>
          <p:cNvPr id="34" name="Rectangle 33"/>
          <p:cNvSpPr/>
          <p:nvPr/>
        </p:nvSpPr>
        <p:spPr>
          <a:xfrm>
            <a:off x="3109038" y="1870653"/>
            <a:ext cx="1023036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Priorities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207156" y="5010764"/>
            <a:ext cx="3985339" cy="8919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chemeClr val="accent6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6A. Build relationships between school leadership/staff and partner leadership in order to better serve the needs of the Sylvan Hills community.</a:t>
            </a:r>
          </a:p>
          <a:p>
            <a:pPr lvl="0"/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6B. Strengthen family and community support to increase parent involvement. </a:t>
            </a:r>
          </a:p>
          <a:p>
            <a:pPr lvl="0"/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6C. Establish and maintain communication with the community about formal and diverse engagement opportunities at Sylvan Hills. </a:t>
            </a:r>
          </a:p>
          <a:p>
            <a:pPr lvl="0"/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6D. Offer ongoing surveys to students, staff, and parents to determine needs and current awareness of existing programs and community resources. 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208528" y="3776250"/>
            <a:ext cx="3993862" cy="1185239"/>
          </a:xfrm>
          <a:prstGeom prst="rect">
            <a:avLst/>
          </a:prstGeom>
          <a:solidFill>
            <a:srgbClr val="FFEAEC"/>
          </a:solidFill>
          <a:ln w="25400" cap="flat" cmpd="sng" algn="ctr">
            <a:solidFill>
              <a:srgbClr val="E3A3A3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4A. Identify teacher growth opportunities to provide ongoing coaching support.</a:t>
            </a:r>
          </a:p>
          <a:p>
            <a:pPr lvl="0"/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Communicate clear expectations and feedback to teachers.  </a:t>
            </a:r>
          </a:p>
          <a:p>
            <a:pPr lvl="0"/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4B. Consistently implement revised teacher induction program for staff new to Sylvan. </a:t>
            </a:r>
          </a:p>
          <a:p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4C. Provide ongoing valuable staff development designed to help staff elevate the rigor in the classroom and  help students utilize higher order thinking, reading and writing skills. </a:t>
            </a:r>
          </a:p>
          <a:p>
            <a:pPr lvl="0"/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5A. Establish and maintain incentive program to reward faculty and staff who consistently demonstrate the highest standards of professionalism. 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304961" y="2105795"/>
            <a:ext cx="2648928" cy="1624022"/>
          </a:xfrm>
          <a:prstGeom prst="rect">
            <a:avLst/>
          </a:prstGeom>
          <a:solidFill>
            <a:srgbClr val="FFE98B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spcBef>
                <a:spcPts val="600"/>
              </a:spcBef>
              <a:spcAft>
                <a:spcPts val="225"/>
              </a:spcAft>
              <a:buFont typeface="+mj-lt"/>
              <a:buAutoNum type="arabicPeriod"/>
            </a:pPr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Cultivate a literate community in which students read and write with clarity and fluency across all contents</a:t>
            </a:r>
          </a:p>
          <a:p>
            <a:pPr marL="228600" indent="-228600">
              <a:spcBef>
                <a:spcPts val="600"/>
              </a:spcBef>
              <a:spcAft>
                <a:spcPts val="225"/>
              </a:spcAft>
              <a:buFont typeface="+mj-lt"/>
              <a:buAutoNum type="arabicPeriod"/>
            </a:pPr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Improve students’ mathematics performance</a:t>
            </a:r>
          </a:p>
          <a:p>
            <a:pPr marL="228600" indent="-228600">
              <a:spcBef>
                <a:spcPts val="60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Improve students’ enrollment and success in higher-level classes </a:t>
            </a:r>
          </a:p>
        </p:txBody>
      </p:sp>
      <p:sp>
        <p:nvSpPr>
          <p:cNvPr id="60" name="Rectangle 59"/>
          <p:cNvSpPr/>
          <p:nvPr/>
        </p:nvSpPr>
        <p:spPr>
          <a:xfrm>
            <a:off x="6451444" y="1852313"/>
            <a:ext cx="1077539" cy="3577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25" b="1" dirty="0">
                <a:latin typeface="Arial"/>
                <a:cs typeface="Arial"/>
              </a:rPr>
              <a:t>School Strategies</a:t>
            </a:r>
          </a:p>
          <a:p>
            <a:endParaRPr lang="en-US" sz="900" b="1" dirty="0"/>
          </a:p>
        </p:txBody>
      </p:sp>
      <p:sp>
        <p:nvSpPr>
          <p:cNvPr id="61" name="Rectangle 60"/>
          <p:cNvSpPr/>
          <p:nvPr/>
        </p:nvSpPr>
        <p:spPr>
          <a:xfrm>
            <a:off x="5216704" y="5941325"/>
            <a:ext cx="3985686" cy="763422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7A. Implement Social Emotional Learning (SEL) daily.</a:t>
            </a:r>
          </a:p>
          <a:p>
            <a:pPr lvl="0"/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7B. Utilize the services of the </a:t>
            </a:r>
            <a:r>
              <a:rPr lang="en-US" sz="8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Northstar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Psychological Services and other providers to assist students/families.</a:t>
            </a:r>
          </a:p>
          <a:p>
            <a:pPr lvl="0"/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7C. Create a culture to support and encourage our students to behave in a positive manner where they all can learn and feel protected in a safe and orderly environment </a:t>
            </a:r>
          </a:p>
        </p:txBody>
      </p:sp>
      <p:sp>
        <p:nvSpPr>
          <p:cNvPr id="9" name="Rectangle 8"/>
          <p:cNvSpPr/>
          <p:nvPr/>
        </p:nvSpPr>
        <p:spPr>
          <a:xfrm>
            <a:off x="5214525" y="2093885"/>
            <a:ext cx="3980219" cy="1641649"/>
          </a:xfrm>
          <a:prstGeom prst="rect">
            <a:avLst/>
          </a:prstGeom>
          <a:solidFill>
            <a:srgbClr val="FFF5C9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1A. Develop, implement and monitor best writing practices across all contents.  1B.Implement a meaningful literacy/math block (SFA) that includes whole group instruction, flexible small group instruction and literacy work stations.</a:t>
            </a:r>
          </a:p>
          <a:p>
            <a:pPr lvl="0"/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1C. Develop and implement a Response to Intervention (RTI) plan, beginning with strong first teaching and targeted intervention. </a:t>
            </a:r>
          </a:p>
          <a:p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1D. Implement Definitions of Teaching Excellence </a:t>
            </a:r>
          </a:p>
          <a:p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2A-E. Same as 1B-1F</a:t>
            </a:r>
          </a:p>
          <a:p>
            <a:pPr lvl="0"/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2F. Implement weekly common assessments</a:t>
            </a:r>
          </a:p>
          <a:p>
            <a:pPr lvl="0"/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2G. Focus on unit assessment performance</a:t>
            </a:r>
          </a:p>
          <a:p>
            <a:pPr lvl="0"/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3A. Develop master schedule aligned with student data, needs, and high school course offerings</a:t>
            </a:r>
          </a:p>
          <a:p>
            <a:pPr lvl="0"/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3B. Offer more courses that will earn high school credits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874340" y="3518561"/>
            <a:ext cx="184731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825" i="1" u="sng" dirty="0">
              <a:latin typeface="Arial"/>
              <a:cs typeface="Arial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714991" y="509776"/>
            <a:ext cx="2625038" cy="906347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>
                <a:solidFill>
                  <a:schemeClr val="tx1"/>
                </a:solidFill>
                <a:latin typeface="Arial"/>
                <a:cs typeface="Arial"/>
              </a:rPr>
              <a:t> With a caring culture of trust and collaboration, every student will graduate ready for </a:t>
            </a:r>
          </a:p>
          <a:p>
            <a:pPr lvl="0" algn="ctr">
              <a:lnSpc>
                <a:spcPct val="110000"/>
              </a:lnSpc>
              <a:defRPr/>
            </a:pPr>
            <a:r>
              <a:rPr lang="en-US" sz="800">
                <a:solidFill>
                  <a:schemeClr val="tx1"/>
                </a:solidFill>
                <a:latin typeface="Arial"/>
                <a:cs typeface="Arial"/>
              </a:rPr>
              <a:t>college and career.</a:t>
            </a:r>
          </a:p>
          <a:p>
            <a:pPr lvl="0" algn="ctr">
              <a:lnSpc>
                <a:spcPct val="110000"/>
              </a:lnSpc>
              <a:defRPr/>
            </a:pPr>
            <a:endParaRPr lang="en-US" sz="800">
              <a:solidFill>
                <a:schemeClr val="tx1"/>
              </a:solidFill>
              <a:latin typeface="Arial"/>
              <a:cs typeface="Arial"/>
            </a:endParaRPr>
          </a:p>
          <a:p>
            <a:pPr lvl="0" algn="ctr">
              <a:lnSpc>
                <a:spcPct val="110000"/>
              </a:lnSpc>
              <a:defRPr/>
            </a:pPr>
            <a:r>
              <a:rPr lang="en-US" sz="800">
                <a:solidFill>
                  <a:schemeClr val="tx1"/>
                </a:solidFill>
                <a:latin typeface="Arial"/>
                <a:cs typeface="Arial"/>
              </a:rPr>
              <a:t>A high-performing school district where students love to learn, educators inspire, families engage and the community trusts the system</a:t>
            </a: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1723922" y="5185373"/>
            <a:ext cx="367706" cy="327084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23242" y1="35352" x2="23242" y2="35352"/>
                        <a14:backgroundMark x1="81641" y1="38672" x2="81641" y2="38672"/>
                        <a14:backgroundMark x1="69336" y1="88477" x2="69336" y2="884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2532" y="4057908"/>
            <a:ext cx="468279" cy="468279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87075" y="6063203"/>
            <a:ext cx="248330" cy="265496"/>
          </a:xfrm>
          <a:prstGeom prst="rect">
            <a:avLst/>
          </a:prstGeom>
        </p:spPr>
      </p:pic>
      <p:pic>
        <p:nvPicPr>
          <p:cNvPr id="46" name="Picture 14" descr="http://www.iconsplace.com/icons/preview/orange/graduation-cap-256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26227" y="2652320"/>
            <a:ext cx="442513" cy="44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Rectangle 46"/>
          <p:cNvSpPr/>
          <p:nvPr/>
        </p:nvSpPr>
        <p:spPr>
          <a:xfrm>
            <a:off x="1573641" y="3024554"/>
            <a:ext cx="71525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Academic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Program</a:t>
            </a:r>
          </a:p>
        </p:txBody>
      </p:sp>
      <p:sp>
        <p:nvSpPr>
          <p:cNvPr id="48" name="Rectangle 47"/>
          <p:cNvSpPr/>
          <p:nvPr/>
        </p:nvSpPr>
        <p:spPr>
          <a:xfrm>
            <a:off x="1506163" y="4429847"/>
            <a:ext cx="83227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Talent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Management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533699" y="5476000"/>
            <a:ext cx="728084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Systems &amp;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Resources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613779" y="6328700"/>
            <a:ext cx="554960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Culture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286187" y="314760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District Mission &amp; Vision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4730866" y="510719"/>
            <a:ext cx="2625038" cy="905404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700" dirty="0">
                <a:solidFill>
                  <a:schemeClr val="tx1"/>
                </a:solidFill>
                <a:latin typeface="Arial"/>
                <a:cs typeface="Arial"/>
              </a:rPr>
              <a:t>Through a culture of collaboration, respect, and trust, the Carver Cluster will enhance and strengthen its overall academic programs while maintaining a sage and nurturing environment that prepares students for college and careers.</a:t>
            </a:r>
          </a:p>
          <a:p>
            <a:pPr lvl="0" algn="ctr">
              <a:lnSpc>
                <a:spcPct val="110000"/>
              </a:lnSpc>
              <a:defRPr/>
            </a:pPr>
            <a:r>
              <a:rPr lang="en-US" sz="700" dirty="0">
                <a:solidFill>
                  <a:schemeClr val="tx1"/>
                </a:solidFill>
                <a:latin typeface="Arial"/>
                <a:cs typeface="Arial"/>
              </a:rPr>
              <a:t>The Carver Cluster will produce high-performing, college and career ready students that are globally aware and ready to have a positive impact on society.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327865" y="308685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Cluster Mission &amp; Vision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7746741" y="512022"/>
            <a:ext cx="2625038" cy="904101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700" dirty="0">
                <a:solidFill>
                  <a:schemeClr val="tx1"/>
                </a:solidFill>
              </a:rPr>
              <a:t>It is our mission to provide a learning environment that ensures high expectations for all of our scholars through quality instruction, real-world applications and technology that promotes and fosters knowledge and skills. </a:t>
            </a:r>
          </a:p>
          <a:p>
            <a:endParaRPr lang="en-US" sz="700" dirty="0">
              <a:solidFill>
                <a:schemeClr val="tx1"/>
              </a:solidFill>
            </a:endParaRPr>
          </a:p>
          <a:p>
            <a:r>
              <a:rPr lang="en-US" sz="700" dirty="0">
                <a:solidFill>
                  <a:schemeClr val="tx1"/>
                </a:solidFill>
              </a:rPr>
              <a:t>Sylvan Hills Middle School will provide a nurturing and safe environment where scholars become critical thinkers, problem solvers, lifelong learners, and productive citizens.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8325150" y="317007"/>
            <a:ext cx="1407758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Mission &amp; Vision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9240874" y="1759544"/>
            <a:ext cx="1087157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Key Performance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Measures</a:t>
            </a:r>
          </a:p>
        </p:txBody>
      </p:sp>
      <p:sp>
        <p:nvSpPr>
          <p:cNvPr id="75" name="Rectangle 74"/>
          <p:cNvSpPr/>
          <p:nvPr/>
        </p:nvSpPr>
        <p:spPr>
          <a:xfrm>
            <a:off x="9426007" y="2093884"/>
            <a:ext cx="1156733" cy="4646781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students performance on GA Milestones in Reading, Writing, and Math.</a:t>
            </a: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student performance on STAR Assessment.</a:t>
            </a: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students performance on 4sight reading assessment (quarterly).</a:t>
            </a: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performance on district benchmark assessment</a:t>
            </a: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NAEP scores (8</a:t>
            </a:r>
            <a:r>
              <a:rPr lang="en-US" sz="700" baseline="30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grade only)</a:t>
            </a: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the number of parents and community members that participate in local and state administered surveys.</a:t>
            </a: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TKES evaluation scores</a:t>
            </a: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overall CCRPI rating </a:t>
            </a: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students’ attendance</a:t>
            </a: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culture and climate ratings 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868184" y="4745784"/>
            <a:ext cx="184730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825" i="1" u="sng" dirty="0">
              <a:latin typeface="Arial"/>
              <a:cs typeface="Arial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865267" y="5533723"/>
            <a:ext cx="184731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825" i="1" u="sng" dirty="0">
              <a:latin typeface="Arial"/>
              <a:cs typeface="Arial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881322" y="6349301"/>
            <a:ext cx="184731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825" i="1" u="sng" dirty="0">
              <a:latin typeface="Arial"/>
              <a:cs typeface="Arial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728499" y="1507130"/>
            <a:ext cx="2476960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Signature Program: College And Career Prep </a:t>
            </a:r>
          </a:p>
        </p:txBody>
      </p:sp>
      <p:sp>
        <p:nvSpPr>
          <p:cNvPr id="81" name="Right Arrow 80"/>
          <p:cNvSpPr/>
          <p:nvPr/>
        </p:nvSpPr>
        <p:spPr>
          <a:xfrm rot="16200000">
            <a:off x="9658244" y="1495425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Right Arrow 81"/>
          <p:cNvSpPr/>
          <p:nvPr/>
        </p:nvSpPr>
        <p:spPr>
          <a:xfrm rot="10800000">
            <a:off x="7402775" y="770394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Right Arrow 82"/>
          <p:cNvSpPr/>
          <p:nvPr/>
        </p:nvSpPr>
        <p:spPr>
          <a:xfrm rot="10800000">
            <a:off x="4410153" y="768216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9102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7"/>
          <p:cNvSpPr txBox="1">
            <a:spLocks noGrp="1"/>
          </p:cNvSpPr>
          <p:nvPr>
            <p:ph type="ctrTitle"/>
          </p:nvPr>
        </p:nvSpPr>
        <p:spPr>
          <a:xfrm>
            <a:off x="2681700" y="1675377"/>
            <a:ext cx="7104300" cy="226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Font typeface="Impact"/>
              <a:buNone/>
            </a:pPr>
            <a:r>
              <a:rPr lang="en-US" sz="8000"/>
              <a:t/>
            </a:r>
            <a:br>
              <a:rPr lang="en-US" sz="8000"/>
            </a:br>
            <a:r>
              <a:rPr lang="en-US" sz="8000"/>
              <a:t>EOG DATA</a:t>
            </a:r>
            <a:endParaRPr/>
          </a:p>
        </p:txBody>
      </p:sp>
      <p:sp>
        <p:nvSpPr>
          <p:cNvPr id="173" name="Google Shape;173;p7"/>
          <p:cNvSpPr/>
          <p:nvPr/>
        </p:nvSpPr>
        <p:spPr>
          <a:xfrm>
            <a:off x="1257302" y="2"/>
            <a:ext cx="101829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1" i="0" u="none" strike="noStrike" cap="non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rPr>
              <a:t>Sylvan Hills Middle School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4" name="Google Shape;174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0596" y="3580219"/>
            <a:ext cx="3811373" cy="32777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24770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889686" y="225141"/>
            <a:ext cx="10559837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en-US"/>
              <a:t>YEAR TO YEAR COMPARISONS- ELA</a:t>
            </a:r>
            <a:br>
              <a:rPr lang="en-US"/>
            </a:br>
            <a:r>
              <a:rPr lang="en-US"/>
              <a:t>PROFICIENT AND ABOVE</a:t>
            </a:r>
            <a:endParaRPr/>
          </a:p>
        </p:txBody>
      </p:sp>
      <p:pic>
        <p:nvPicPr>
          <p:cNvPr id="139" name="Google Shape;139;p7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2397211" y="2093976"/>
            <a:ext cx="7793080" cy="44501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3679761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{74CD2F7D-447C-1F45-B044-FDC80AF9F093}tf10001071</Template>
  <TotalTime>566</TotalTime>
  <Words>1699</Words>
  <Application>Microsoft Office PowerPoint</Application>
  <PresentationFormat>Widescreen</PresentationFormat>
  <Paragraphs>381</Paragraphs>
  <Slides>28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40" baseType="lpstr">
      <vt:lpstr>Arial</vt:lpstr>
      <vt:lpstr>Britannic Bold</vt:lpstr>
      <vt:lpstr>Calibri</vt:lpstr>
      <vt:lpstr>Caveat</vt:lpstr>
      <vt:lpstr>Corben</vt:lpstr>
      <vt:lpstr>Gabriola</vt:lpstr>
      <vt:lpstr>Gill Sans</vt:lpstr>
      <vt:lpstr>Gill Sans MT</vt:lpstr>
      <vt:lpstr>Impact</vt:lpstr>
      <vt:lpstr>Times New Roman</vt:lpstr>
      <vt:lpstr>Wingdings</vt:lpstr>
      <vt:lpstr>Badge</vt:lpstr>
      <vt:lpstr>GO TEAM MEETING</vt:lpstr>
      <vt:lpstr>PowerPoint Presentation</vt:lpstr>
      <vt:lpstr>GO Team Members</vt:lpstr>
      <vt:lpstr>New Golden Bears to the Den!</vt:lpstr>
      <vt:lpstr>Sylvan’s Celebrations</vt:lpstr>
      <vt:lpstr>Artesza Portee– Sylvan Middle School </vt:lpstr>
      <vt:lpstr>PowerPoint Presentation</vt:lpstr>
      <vt:lpstr> EOG DATA</vt:lpstr>
      <vt:lpstr>YEAR TO YEAR COMPARISONS- ELA PROFICIENT AND ABOVE</vt:lpstr>
      <vt:lpstr>YEAR TO YEAR COMPARISONS- ELA DEVELOPING AND ABOVE</vt:lpstr>
      <vt:lpstr>8TH GRADE ELA </vt:lpstr>
      <vt:lpstr>YEAR TO YEAR COMPARISONS- MATH PROFICIENT AND ABOVE</vt:lpstr>
      <vt:lpstr>YEAR TO YEAR COMPARISONS- MATH DEVELOPING AND ABOVE</vt:lpstr>
      <vt:lpstr>     8TH GRADE MATH </vt:lpstr>
      <vt:lpstr>YEAR TO YEAR COMPARISONS-  SCIENCE &amp; SOCIAL STUDIES PROFICIENT AND ABOVE</vt:lpstr>
      <vt:lpstr>YEAR TO YEAR COMPARISONS-  SCIENCE &amp; SOCIAL STUDIES DEVELOPING AND ABOVE</vt:lpstr>
      <vt:lpstr>8TH GRADE SCIENCE (COMPARISONS)</vt:lpstr>
      <vt:lpstr>SWD COMPARISONS (DEVELOPING AND ABOVE)</vt:lpstr>
      <vt:lpstr>PowerPoint Presentation</vt:lpstr>
      <vt:lpstr>APS EOG COMPARISONS</vt:lpstr>
      <vt:lpstr>Sylvan Hills Middle School</vt:lpstr>
      <vt:lpstr>PowerPoint Presentation</vt:lpstr>
      <vt:lpstr>2019-2020  SCHOOL PRIORITIES</vt:lpstr>
      <vt:lpstr>PowerPoint Presentation</vt:lpstr>
      <vt:lpstr>PowerPoint Presentation</vt:lpstr>
      <vt:lpstr>PowerPoint Presentation</vt:lpstr>
      <vt:lpstr>Year at a Glance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 TEAM MEETING</dc:title>
  <dc:creator>Microsoft Office User</dc:creator>
  <cp:lastModifiedBy>Williams, Linda</cp:lastModifiedBy>
  <cp:revision>30</cp:revision>
  <cp:lastPrinted>2019-09-05T20:58:06Z</cp:lastPrinted>
  <dcterms:created xsi:type="dcterms:W3CDTF">2018-08-22T22:44:07Z</dcterms:created>
  <dcterms:modified xsi:type="dcterms:W3CDTF">2019-09-07T23:51:23Z</dcterms:modified>
</cp:coreProperties>
</file>